
<file path=[Content_Types].xml><?xml version="1.0" encoding="utf-8"?>
<Types xmlns="http://schemas.openxmlformats.org/package/2006/content-types">
  <Default Extension="xml" ContentType="application/vnd.openxmlformats-package.core-properties+xml"/>
  <Default Extension="jpeg" ContentType="image/jpeg"/>
  <Default Extension="png" ContentType="image/png"/>
  <Default Extension="svg" ContentType="image/svg+xml"/>
  <Default Extension="jpg" ContentType="image/jpeg"/>
  <Default Extension="rels" ContentType="application/vnd.openxmlformats-package.relationships+xml"/>
  <Override PartName="/ppt/presentation.xml" ContentType="application/vnd.openxmlformats-officedocument.presentationml.presentation.main+xml"/>
  <Override PartName="/ppt/slides/slide7.xml" ContentType="application/vnd.openxmlformats-officedocument.presentationml.slide+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12.xml" ContentType="application/vnd.openxmlformats-officedocument.presentationml.slide+xml"/>
  <Override PartName="/ppt/presProps.xml" ContentType="application/vnd.openxmlformats-officedocument.presentationml.presProps+xml"/>
  <Override PartName="/ppt/slides/slide2.xml" ContentType="application/vnd.openxmlformats-officedocument.presentationml.slide+xml"/>
  <Override PartName="/ppt/tableStyles.xml" ContentType="application/vnd.openxmlformats-officedocument.presentationml.tableStyles+xml"/>
  <Override PartName="/ppt/slides/slide6.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5.xml" ContentType="application/vnd.openxmlformats-officedocument.presentationml.slide+xml"/>
  <Override PartName="/ppt/notesSlides/notesSlide1.xml" ContentType="application/vnd.openxmlformats-officedocument.presentationml.notesSlide+xml"/>
  <Override PartName="/ppt/slides/slide10.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s/slide3.xml" ContentType="application/vnd.openxmlformats-officedocument.presentationml.slide+xml"/>
  <Override PartName="/ppt/slides/slide8.xml" ContentType="application/vnd.openxmlformats-officedocument.presentationml.slide+xml"/>
  <Override PartName="/ppt/slides/slide13.xml" ContentType="application/vnd.openxmlformats-officedocument.presentationml.slide+xml"/>
  <Override PartName="/ppt/notesSlides/notesSlide2.xml" ContentType="application/vnd.openxmlformats-officedocument.presentationml.notesSlide+xml"/>
  <Override PartName="/docProps/app.xml" ContentType="application/vnd.openxmlformats-officedocument.extended-properties+xml"/>
  <Override PartName="/docProps/custom.xml" ContentType="application/vnd.openxmlformats-officedocument.custom-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package/2006/relationships/metadata/thumbnail" Target="/docProps/thumbnail.jpeg" Id="rId2" /><Relationship Type="http://schemas.openxmlformats.org/officeDocument/2006/relationships/officeDocument" Target="/ppt/presentation.xml" Id="rId1" /><Relationship Type="http://schemas.openxmlformats.org/officeDocument/2006/relationships/extended-properties" Target="/docProps/app.xml" Id="rId4" /><Relationship Type="http://schemas.openxmlformats.org/officeDocument/2006/relationships/custom-properties" Target="/docProps/custom.xml" Id="rId5" /></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59" r:id="rId3"/>
    <p:sldId id="258" r:id="rId4"/>
    <p:sldId id="261" r:id="rId5"/>
    <p:sldId id="276" r:id="rId6"/>
    <p:sldId id="260" r:id="rId7"/>
    <p:sldId id="262" r:id="rId8"/>
    <p:sldId id="263" r:id="rId9"/>
    <p:sldId id="268" r:id="rId10"/>
    <p:sldId id="269" r:id="rId11"/>
    <p:sldId id="270" r:id="rId12"/>
    <p:sldId id="271" r:id="rId13"/>
    <p:sldId id="267" r:id="rId14"/>
    <p:sldId id="273" r:id="rId15"/>
    <p:sldId id="27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0A8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58"/>
      </p:cViewPr>
      <p:guideLst/>
    </p:cSldViewPr>
  </p:slid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ppt/slides/slide7.xml" Id="rId8" /><Relationship Type="http://schemas.openxmlformats.org/officeDocument/2006/relationships/slide" Target="/ppt/slides/slide12.xml" Id="rId13" /><Relationship Type="http://schemas.openxmlformats.org/officeDocument/2006/relationships/presProps" Target="/ppt/presProps.xml" Id="rId18" /><Relationship Type="http://schemas.openxmlformats.org/officeDocument/2006/relationships/slide" Target="/ppt/slides/slide2.xml" Id="rId3" /><Relationship Type="http://schemas.openxmlformats.org/officeDocument/2006/relationships/tableStyles" Target="/ppt/tableStyles.xml" Id="rId21" /><Relationship Type="http://schemas.openxmlformats.org/officeDocument/2006/relationships/slide" Target="/ppt/slides/slide6.xml" Id="rId7" /><Relationship Type="http://schemas.openxmlformats.org/officeDocument/2006/relationships/slide" Target="/ppt/slides/slide11.xml" Id="rId12" /><Relationship Type="http://schemas.openxmlformats.org/officeDocument/2006/relationships/notesMaster" Target="/ppt/notesMasters/notesMaster1.xml" Id="rId17" /><Relationship Type="http://schemas.openxmlformats.org/officeDocument/2006/relationships/slide" Target="/ppt/slides/slide1.xml" Id="rId2" /><Relationship Type="http://schemas.openxmlformats.org/officeDocument/2006/relationships/slide" Target="/ppt/slides/slide15.xml" Id="rId16" /><Relationship Type="http://schemas.openxmlformats.org/officeDocument/2006/relationships/theme" Target="/ppt/theme/theme1.xml" Id="rId20" /><Relationship Type="http://schemas.openxmlformats.org/officeDocument/2006/relationships/slideMaster" Target="/ppt/slideMasters/slideMaster1.xml" Id="rId1" /><Relationship Type="http://schemas.openxmlformats.org/officeDocument/2006/relationships/slide" Target="/ppt/slides/slide5.xml" Id="rId6" /><Relationship Type="http://schemas.openxmlformats.org/officeDocument/2006/relationships/slide" Target="/ppt/slides/slide10.xml" Id="rId11" /><Relationship Type="http://schemas.openxmlformats.org/officeDocument/2006/relationships/slide" Target="/ppt/slides/slide4.xml" Id="rId5" /><Relationship Type="http://schemas.openxmlformats.org/officeDocument/2006/relationships/slide" Target="/ppt/slides/slide14.xml" Id="rId15" /><Relationship Type="http://schemas.openxmlformats.org/officeDocument/2006/relationships/slide" Target="/ppt/slides/slide9.xml" Id="rId10" /><Relationship Type="http://schemas.openxmlformats.org/officeDocument/2006/relationships/viewProps" Target="/ppt/viewProps.xml" Id="rId19" /><Relationship Type="http://schemas.openxmlformats.org/officeDocument/2006/relationships/slide" Target="/ppt/slides/slide3.xml" Id="rId4" /><Relationship Type="http://schemas.openxmlformats.org/officeDocument/2006/relationships/slide" Target="/ppt/slides/slide8.xml" Id="rId9" /><Relationship Type="http://schemas.openxmlformats.org/officeDocument/2006/relationships/slide" Target="/ppt/slides/slide13.xml" Id="rId14" /></Relationships>
</file>

<file path=ppt/notesMasters/_rels/notesMaster1.xml.rels>&#65279;<?xml version="1.0" encoding="utf-8"?><Relationships xmlns="http://schemas.openxmlformats.org/package/2006/relationships"><Relationship Type="http://schemas.openxmlformats.org/officeDocument/2006/relationships/theme" Target="/ppt/theme/theme2.xml"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99FEBF-54D1-4D50-8AFA-02EFBD9A6A0A}" type="datetimeFigureOut">
              <a:rPr lang="en-US" smtClean="0"/>
              <a:t>17-Jul-25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E6BD14-31EB-4D9E-A8B5-EF8F09FAA229}" type="slidenum">
              <a:rPr lang="en-US" smtClean="0"/>
              <a:t>‹#›</a:t>
            </a:fld>
            <a:endParaRPr lang="en-US"/>
          </a:p>
        </p:txBody>
      </p:sp>
    </p:spTree>
    <p:extLst>
      <p:ext uri="{BB962C8B-B14F-4D97-AF65-F5344CB8AC3E}">
        <p14:creationId xmlns:p14="http://schemas.microsoft.com/office/powerpoint/2010/main" val="1423200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Relationships xmlns="http://schemas.openxmlformats.org/package/2006/relationships"><Relationship Type="http://schemas.openxmlformats.org/officeDocument/2006/relationships/slide" Target="/ppt/slides/slide5.xml" Id="rId2" /><Relationship Type="http://schemas.openxmlformats.org/officeDocument/2006/relationships/notesMaster" Target="/ppt/notesMasters/notesMaster1.xml" Id="rId1" /></Relationships>
</file>

<file path=ppt/notesSlides/_rels/notesSlide2.xml.rels>&#65279;<?xml version="1.0" encoding="utf-8"?><Relationships xmlns="http://schemas.openxmlformats.org/package/2006/relationships"><Relationship Type="http://schemas.openxmlformats.org/officeDocument/2006/relationships/slide" Target="/ppt/slides/slide13.xml" Id="rId2" /><Relationship Type="http://schemas.openxmlformats.org/officeDocument/2006/relationships/notesMaster" Target="/ppt/notesMasters/notesMaster1.xml" Id="rId1"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E6BD14-31EB-4D9E-A8B5-EF8F09FAA229}" type="slidenum">
              <a:rPr lang="en-US" smtClean="0"/>
              <a:t>5</a:t>
            </a:fld>
            <a:endParaRPr lang="en-US"/>
          </a:p>
        </p:txBody>
      </p:sp>
    </p:spTree>
    <p:extLst>
      <p:ext uri="{BB962C8B-B14F-4D97-AF65-F5344CB8AC3E}">
        <p14:creationId xmlns:p14="http://schemas.microsoft.com/office/powerpoint/2010/main" val="3665180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E6BD14-31EB-4D9E-A8B5-EF8F09FAA229}" type="slidenum">
              <a:rPr lang="en-US" smtClean="0"/>
              <a:t>13</a:t>
            </a:fld>
            <a:endParaRPr lang="en-US"/>
          </a:p>
        </p:txBody>
      </p:sp>
    </p:spTree>
    <p:extLst>
      <p:ext uri="{BB962C8B-B14F-4D97-AF65-F5344CB8AC3E}">
        <p14:creationId xmlns:p14="http://schemas.microsoft.com/office/powerpoint/2010/main" val="1235291461"/>
      </p:ext>
    </p:extLst>
  </p:cSld>
  <p:clrMapOvr>
    <a:masterClrMapping/>
  </p:clrMapOvr>
</p:notes>
</file>

<file path=ppt/slideLayouts/_rels/slideLayout7.xml.rels>&#65279;<?xml version="1.0" encoding="utf-8"?><Relationships xmlns="http://schemas.openxmlformats.org/package/2006/relationships"><Relationship Type="http://schemas.openxmlformats.org/officeDocument/2006/relationships/slideMaster" Target="/ppt/slideMasters/slideMaster1.xml" Id="rId1" /></Relationships>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8AEF7C-33E8-4F7D-BE1D-5905ECE02DC8}"/>
              </a:ext>
            </a:extLst>
          </p:cNvPr>
          <p:cNvSpPr>
            <a:spLocks noGrp="1"/>
          </p:cNvSpPr>
          <p:nvPr>
            <p:ph type="dt" sz="half" idx="10"/>
          </p:nvPr>
        </p:nvSpPr>
        <p:spPr/>
        <p:txBody>
          <a:bodyPr/>
          <a:lstStyle/>
          <a:p>
            <a:fld id="{FE83C399-14CF-44FB-B52A-830FCF82AE01}" type="datetimeFigureOut">
              <a:rPr lang="en-US" smtClean="0"/>
              <a:t>17-Jul-25</a:t>
            </a:fld>
            <a:endParaRPr lang="en-US"/>
          </a:p>
        </p:txBody>
      </p:sp>
      <p:sp>
        <p:nvSpPr>
          <p:cNvPr id="3" name="Footer Placeholder 2">
            <a:extLst>
              <a:ext uri="{FF2B5EF4-FFF2-40B4-BE49-F238E27FC236}">
                <a16:creationId xmlns:a16="http://schemas.microsoft.com/office/drawing/2014/main" id="{64543639-2730-4663-B2EF-C09BA39D513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85673BF-11F7-4DE5-8FD6-D50D412C6963}"/>
              </a:ext>
            </a:extLst>
          </p:cNvPr>
          <p:cNvSpPr>
            <a:spLocks noGrp="1"/>
          </p:cNvSpPr>
          <p:nvPr>
            <p:ph type="sldNum" sz="quarter" idx="12"/>
          </p:nvPr>
        </p:nvSpPr>
        <p:spPr/>
        <p:txBody>
          <a:bodyPr/>
          <a:lstStyle/>
          <a:p>
            <a:fld id="{E739E8EF-CF90-43EF-A6BC-1ACCAAE6A91A}" type="slidenum">
              <a:rPr lang="en-US" smtClean="0"/>
              <a:t>‹#›</a:t>
            </a:fld>
            <a:endParaRPr lang="en-US"/>
          </a:p>
        </p:txBody>
      </p:sp>
    </p:spTree>
    <p:extLst>
      <p:ext uri="{BB962C8B-B14F-4D97-AF65-F5344CB8AC3E}">
        <p14:creationId xmlns:p14="http://schemas.microsoft.com/office/powerpoint/2010/main" val="812056941"/>
      </p:ext>
    </p:extLst>
  </p:cSld>
  <p:clrMapOvr>
    <a:masterClrMapping/>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7.xml" Id="rId7" /><Relationship Type="http://schemas.openxmlformats.org/officeDocument/2006/relationships/theme" Target="/ppt/theme/theme1.xml" Id="rId12" /></Relationships>
</file>

<file path=ppt/slideMasters/slideMaster1.xml><?xml version="1.0" encoding="utf-8"?>
<p:sldMaster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3750F1-4412-42BD-8DCF-81C606AE90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5988CF-06C1-484C-94EE-982C86440D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A74006-44FF-40F8-9574-07504690C8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83C399-14CF-44FB-B52A-830FCF82AE01}" type="datetimeFigureOut">
              <a:rPr lang="en-US" smtClean="0"/>
              <a:t>17-Jul-25</a:t>
            </a:fld>
            <a:endParaRPr lang="en-US"/>
          </a:p>
        </p:txBody>
      </p:sp>
      <p:sp>
        <p:nvSpPr>
          <p:cNvPr id="5" name="Footer Placeholder 4">
            <a:extLst>
              <a:ext uri="{FF2B5EF4-FFF2-40B4-BE49-F238E27FC236}">
                <a16:creationId xmlns:a16="http://schemas.microsoft.com/office/drawing/2014/main" id="{41C21F88-401C-48B3-A3C4-363C09012E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607B73D-C72F-4193-9AB9-7B7CF73199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39E8EF-CF90-43EF-A6BC-1ACCAAE6A91A}" type="slidenum">
              <a:rPr lang="en-US" smtClean="0"/>
              <a:t>‹#›</a:t>
            </a:fld>
            <a:endParaRPr lang="en-US"/>
          </a:p>
        </p:txBody>
      </p:sp>
    </p:spTree>
    <p:extLst>
      <p:ext uri="{BB962C8B-B14F-4D97-AF65-F5344CB8AC3E}">
        <p14:creationId xmlns:p14="http://schemas.microsoft.com/office/powerpoint/2010/main" val="1963267080"/>
      </p:ext>
    </p:extLst>
  </p:cSld>
  <p:clrMap bg1="lt1" tx1="dk1" bg2="lt2" tx2="dk2" accent1="accent1" accent2="accent2" accent3="accent3" accent4="accent4" accent5="accent5" accent6="accent6" hlink="hlink" folHlink="folHlink"/>
  <p:sldLayoutIdLst>
    <p:sldLayoutId id="2147483655"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Relationships xmlns="http://schemas.openxmlformats.org/package/2006/relationships"><Relationship Type="http://schemas.openxmlformats.org/officeDocument/2006/relationships/image" Target="/ppt/media/image2.png" Id="rId3" /><Relationship Type="http://schemas.openxmlformats.org/officeDocument/2006/relationships/image" Target="/ppt/media/image1.jpeg" Id="rId2" /><Relationship Type="http://schemas.openxmlformats.org/officeDocument/2006/relationships/slideLayout" Target="/ppt/slideLayouts/slideLayout7.xml" Id="rId1" /></Relationships>
</file>

<file path=ppt/slides/_rels/slide10.xml.rels>&#65279;<?xml version="1.0" encoding="utf-8"?><Relationships xmlns="http://schemas.openxmlformats.org/package/2006/relationships"><Relationship Type="http://schemas.openxmlformats.org/officeDocument/2006/relationships/image" Target="/ppt/media/image2.png" Id="rId3" /><Relationship Type="http://schemas.openxmlformats.org/officeDocument/2006/relationships/image" Target="/ppt/media/image19.jpeg" Id="rId2" /><Relationship Type="http://schemas.openxmlformats.org/officeDocument/2006/relationships/slideLayout" Target="/ppt/slideLayouts/slideLayout7.xml" Id="rId1" /></Relationships>
</file>

<file path=ppt/slides/_rels/slide11.xml.rels>&#65279;<?xml version="1.0" encoding="utf-8"?><Relationships xmlns="http://schemas.openxmlformats.org/package/2006/relationships"><Relationship Type="http://schemas.openxmlformats.org/officeDocument/2006/relationships/image" Target="/ppt/media/image2.png" Id="rId3" /><Relationship Type="http://schemas.openxmlformats.org/officeDocument/2006/relationships/image" Target="/ppt/media/image20.jpeg" Id="rId2" /><Relationship Type="http://schemas.openxmlformats.org/officeDocument/2006/relationships/slideLayout" Target="/ppt/slideLayouts/slideLayout7.xml" Id="rId1" /></Relationships>
</file>

<file path=ppt/slides/_rels/slide12.xml.rels>&#65279;<?xml version="1.0" encoding="utf-8"?><Relationships xmlns="http://schemas.openxmlformats.org/package/2006/relationships"><Relationship Type="http://schemas.openxmlformats.org/officeDocument/2006/relationships/image" Target="/ppt/media/image22.jpeg" Id="rId3" /><Relationship Type="http://schemas.openxmlformats.org/officeDocument/2006/relationships/image" Target="/ppt/media/image21.png" Id="rId2" /><Relationship Type="http://schemas.openxmlformats.org/officeDocument/2006/relationships/slideLayout" Target="/ppt/slideLayouts/slideLayout7.xml" Id="rId1" /><Relationship Type="http://schemas.openxmlformats.org/officeDocument/2006/relationships/image" Target="/ppt/media/image2.png" Id="rId5" /><Relationship Type="http://schemas.openxmlformats.org/officeDocument/2006/relationships/image" Target="/ppt/media/image23.jpeg" Id="rId4" /></Relationships>
</file>

<file path=ppt/slides/_rels/slide13.xml.rels>&#65279;<?xml version="1.0" encoding="utf-8"?><Relationships xmlns="http://schemas.openxmlformats.org/package/2006/relationships"><Relationship Type="http://schemas.openxmlformats.org/officeDocument/2006/relationships/image" Target="/ppt/media/image24.jpg" Id="rId3" /><Relationship Type="http://schemas.openxmlformats.org/officeDocument/2006/relationships/notesSlide" Target="/ppt/notesSlides/notesSlide2.xml" Id="rId2" /><Relationship Type="http://schemas.openxmlformats.org/officeDocument/2006/relationships/slideLayout" Target="/ppt/slideLayouts/slideLayout7.xml" Id="rId1" /><Relationship Type="http://schemas.openxmlformats.org/officeDocument/2006/relationships/image" Target="/ppt/media/image25.jpg" Id="rId5" /><Relationship Type="http://schemas.openxmlformats.org/officeDocument/2006/relationships/image" Target="/ppt/media/image2.png" Id="rId4" /></Relationships>
</file>

<file path=ppt/slides/_rels/slide14.xml.rels>&#65279;<?xml version="1.0" encoding="utf-8"?><Relationships xmlns="http://schemas.openxmlformats.org/package/2006/relationships"><Relationship Type="http://schemas.openxmlformats.org/officeDocument/2006/relationships/image" Target="/ppt/media/image2.png" Id="rId2" /><Relationship Type="http://schemas.openxmlformats.org/officeDocument/2006/relationships/slideLayout" Target="/ppt/slideLayouts/slideLayout7.xml" Id="rId1" /></Relationships>
</file>

<file path=ppt/slides/_rels/slide15.xml.rels>&#65279;<?xml version="1.0" encoding="utf-8"?><Relationships xmlns="http://schemas.openxmlformats.org/package/2006/relationships"><Relationship Type="http://schemas.openxmlformats.org/officeDocument/2006/relationships/image" Target="/ppt/media/image26.jpeg" Id="rId2" /><Relationship Type="http://schemas.openxmlformats.org/officeDocument/2006/relationships/slideLayout" Target="/ppt/slideLayouts/slideLayout7.xml" Id="rId1" /></Relationships>
</file>

<file path=ppt/slides/_rels/slide2.xml.rels>&#65279;<?xml version="1.0" encoding="utf-8"?><Relationships xmlns="http://schemas.openxmlformats.org/package/2006/relationships"><Relationship Type="http://schemas.openxmlformats.org/officeDocument/2006/relationships/image" Target="/ppt/media/image3.jpeg" Id="rId3" /><Relationship Type="http://schemas.openxmlformats.org/officeDocument/2006/relationships/image" Target="/ppt/media/image2.png" Id="rId2" /><Relationship Type="http://schemas.openxmlformats.org/officeDocument/2006/relationships/slideLayout" Target="/ppt/slideLayouts/slideLayout7.xml" Id="rId1" /><Relationship Type="http://schemas.openxmlformats.org/officeDocument/2006/relationships/image" Target="/ppt/media/image4.png" Id="rId4" /></Relationships>
</file>

<file path=ppt/slides/_rels/slide3.xml.rels>&#65279;<?xml version="1.0" encoding="utf-8"?><Relationships xmlns="http://schemas.openxmlformats.org/package/2006/relationships"><Relationship Type="http://schemas.openxmlformats.org/officeDocument/2006/relationships/image" Target="/ppt/media/image2.png" Id="rId3" /><Relationship Type="http://schemas.openxmlformats.org/officeDocument/2006/relationships/image" Target="/ppt/media/image5.jpeg" Id="rId2" /><Relationship Type="http://schemas.openxmlformats.org/officeDocument/2006/relationships/slideLayout" Target="/ppt/slideLayouts/slideLayout7.xml" Id="rId1" /></Relationships>
</file>

<file path=ppt/slides/_rels/slide4.xml.rels>&#65279;<?xml version="1.0" encoding="utf-8"?><Relationships xmlns="http://schemas.openxmlformats.org/package/2006/relationships"><Relationship Type="http://schemas.openxmlformats.org/officeDocument/2006/relationships/image" Target="/ppt/media/image7.png" Id="rId3" /><Relationship Type="http://schemas.openxmlformats.org/officeDocument/2006/relationships/image" Target="/ppt/media/image6.png" Id="rId2" /><Relationship Type="http://schemas.openxmlformats.org/officeDocument/2006/relationships/slideLayout" Target="/ppt/slideLayouts/slideLayout7.xml" Id="rId1" /><Relationship Type="http://schemas.openxmlformats.org/officeDocument/2006/relationships/image" Target="/ppt/media/image2.png" Id="rId5" /><Relationship Type="http://schemas.openxmlformats.org/officeDocument/2006/relationships/image" Target="/ppt/media/image8.png" Id="rId4" /></Relationships>
</file>

<file path=ppt/slides/_rels/slide5.xml.rels>&#65279;<?xml version="1.0" encoding="utf-8"?><Relationships xmlns="http://schemas.openxmlformats.org/package/2006/relationships"><Relationship Type="http://schemas.openxmlformats.org/officeDocument/2006/relationships/image" Target="/ppt/media/image13.svg" Id="rId8" /><Relationship Type="http://schemas.openxmlformats.org/officeDocument/2006/relationships/image" Target="/ppt/media/image2.png" Id="rId3" /><Relationship Type="http://schemas.openxmlformats.org/officeDocument/2006/relationships/image" Target="/ppt/media/image12.png" Id="rId7" /><Relationship Type="http://schemas.openxmlformats.org/officeDocument/2006/relationships/notesSlide" Target="/ppt/notesSlides/notesSlide1.xml" Id="rId2" /><Relationship Type="http://schemas.openxmlformats.org/officeDocument/2006/relationships/slideLayout" Target="/ppt/slideLayouts/slideLayout7.xml" Id="rId1" /><Relationship Type="http://schemas.openxmlformats.org/officeDocument/2006/relationships/image" Target="/ppt/media/image11.svg" Id="rId6" /><Relationship Type="http://schemas.openxmlformats.org/officeDocument/2006/relationships/image" Target="/ppt/media/image10.png" Id="rId5" /><Relationship Type="http://schemas.openxmlformats.org/officeDocument/2006/relationships/image" Target="/ppt/media/image15.svg" Id="rId10" /><Relationship Type="http://schemas.openxmlformats.org/officeDocument/2006/relationships/image" Target="/ppt/media/image9.jpg" Id="rId4" /><Relationship Type="http://schemas.openxmlformats.org/officeDocument/2006/relationships/image" Target="/ppt/media/image14.png" Id="rId9" /></Relationships>
</file>

<file path=ppt/slides/_rels/slide6.xml.rels>&#65279;<?xml version="1.0" encoding="utf-8"?><Relationships xmlns="http://schemas.openxmlformats.org/package/2006/relationships"><Relationship Type="http://schemas.openxmlformats.org/officeDocument/2006/relationships/image" Target="/ppt/media/image2.png" Id="rId2" /><Relationship Type="http://schemas.openxmlformats.org/officeDocument/2006/relationships/slideLayout" Target="/ppt/slideLayouts/slideLayout7.xml" Id="rId1" /></Relationships>
</file>

<file path=ppt/slides/_rels/slide7.xml.rels>&#65279;<?xml version="1.0" encoding="utf-8"?><Relationships xmlns="http://schemas.openxmlformats.org/package/2006/relationships"><Relationship Type="http://schemas.openxmlformats.org/officeDocument/2006/relationships/image" Target="/ppt/media/image16.jpeg" Id="rId3" /><Relationship Type="http://schemas.openxmlformats.org/officeDocument/2006/relationships/image" Target="/ppt/media/image2.png" Id="rId2" /><Relationship Type="http://schemas.openxmlformats.org/officeDocument/2006/relationships/slideLayout" Target="/ppt/slideLayouts/slideLayout7.xml" Id="rId1" /></Relationships>
</file>

<file path=ppt/slides/_rels/slide8.xml.rels>&#65279;<?xml version="1.0" encoding="utf-8"?><Relationships xmlns="http://schemas.openxmlformats.org/package/2006/relationships"><Relationship Type="http://schemas.openxmlformats.org/officeDocument/2006/relationships/image" Target="/ppt/media/image2.png" Id="rId3" /><Relationship Type="http://schemas.openxmlformats.org/officeDocument/2006/relationships/image" Target="/ppt/media/image17.png" Id="rId2" /><Relationship Type="http://schemas.openxmlformats.org/officeDocument/2006/relationships/slideLayout" Target="/ppt/slideLayouts/slideLayout7.xml" Id="rId1" /></Relationships>
</file>

<file path=ppt/slides/_rels/slide9.xml.rels>&#65279;<?xml version="1.0" encoding="utf-8"?><Relationships xmlns="http://schemas.openxmlformats.org/package/2006/relationships"><Relationship Type="http://schemas.openxmlformats.org/officeDocument/2006/relationships/image" Target="/ppt/media/image18.png" Id="rId3" /><Relationship Type="http://schemas.openxmlformats.org/officeDocument/2006/relationships/image" Target="/ppt/media/image2.png" Id="rId2" /><Relationship Type="http://schemas.openxmlformats.org/officeDocument/2006/relationships/slideLayout" Target="/ppt/slideLayouts/slideLayout7.xml" Id="rId1"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5FE84E-283A-40BA-B11B-1A689C8AA8DE}"/>
              </a:ext>
            </a:extLst>
          </p:cNvPr>
          <p:cNvSpPr/>
          <p:nvPr/>
        </p:nvSpPr>
        <p:spPr>
          <a:xfrm>
            <a:off x="6651809" y="0"/>
            <a:ext cx="5620871" cy="685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41012BB1-653B-464E-97BB-9C269BD846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69477" y="82925"/>
            <a:ext cx="6857998" cy="6692151"/>
          </a:xfrm>
          <a:prstGeom prst="rect">
            <a:avLst/>
          </a:prstGeom>
        </p:spPr>
      </p:pic>
      <p:sp>
        <p:nvSpPr>
          <p:cNvPr id="12" name="TextBox 11">
            <a:extLst>
              <a:ext uri="{FF2B5EF4-FFF2-40B4-BE49-F238E27FC236}">
                <a16:creationId xmlns:a16="http://schemas.microsoft.com/office/drawing/2014/main" id="{CBC7DA0C-94BE-44C4-8EF2-76E8A42EF543}"/>
              </a:ext>
            </a:extLst>
          </p:cNvPr>
          <p:cNvSpPr txBox="1"/>
          <p:nvPr/>
        </p:nvSpPr>
        <p:spPr>
          <a:xfrm>
            <a:off x="6705598" y="2872583"/>
            <a:ext cx="5567082" cy="646331"/>
          </a:xfrm>
          <a:prstGeom prst="rect">
            <a:avLst/>
          </a:prstGeom>
          <a:noFill/>
        </p:spPr>
        <p:txBody>
          <a:bodyPr wrap="square" rtlCol="0">
            <a:spAutoFit/>
          </a:bodyPr>
          <a:lstStyle/>
          <a:p>
            <a:r>
              <a:rPr lang="en-US" sz="3600" b="1" dirty="0">
                <a:solidFill>
                  <a:srgbClr val="002060"/>
                </a:solidFill>
                <a:latin typeface="Broadway" panose="04040905080B02020502" pitchFamily="82" charset="0"/>
              </a:rPr>
              <a:t>MNR DESIGN LTD.</a:t>
            </a:r>
          </a:p>
        </p:txBody>
      </p:sp>
      <p:pic>
        <p:nvPicPr>
          <p:cNvPr id="6" name="Picture 5">
            <a:extLst>
              <a:ext uri="{FF2B5EF4-FFF2-40B4-BE49-F238E27FC236}">
                <a16:creationId xmlns:a16="http://schemas.microsoft.com/office/drawing/2014/main" id="{560C8112-4F14-4BBD-B757-F941C92C0D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85370" y="170666"/>
            <a:ext cx="1102936" cy="554211"/>
          </a:xfrm>
          <a:prstGeom prst="rect">
            <a:avLst/>
          </a:prstGeom>
        </p:spPr>
      </p:pic>
    </p:spTree>
    <p:extLst>
      <p:ext uri="{BB962C8B-B14F-4D97-AF65-F5344CB8AC3E}">
        <p14:creationId xmlns:p14="http://schemas.microsoft.com/office/powerpoint/2010/main" val="3935349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5FE84E-283A-40BA-B11B-1A689C8AA8DE}"/>
              </a:ext>
            </a:extLst>
          </p:cNvPr>
          <p:cNvSpPr/>
          <p:nvPr/>
        </p:nvSpPr>
        <p:spPr>
          <a:xfrm>
            <a:off x="11811786" y="0"/>
            <a:ext cx="366619" cy="6858000"/>
          </a:xfrm>
          <a:prstGeom prst="rect">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A205036-0D50-4AA3-BBC9-71805B18AD21}"/>
              </a:ext>
            </a:extLst>
          </p:cNvPr>
          <p:cNvSpPr txBox="1"/>
          <p:nvPr/>
        </p:nvSpPr>
        <p:spPr>
          <a:xfrm>
            <a:off x="3325224" y="198948"/>
            <a:ext cx="7835153" cy="646331"/>
          </a:xfrm>
          <a:prstGeom prst="rect">
            <a:avLst/>
          </a:prstGeom>
          <a:noFill/>
        </p:spPr>
        <p:txBody>
          <a:bodyPr wrap="square" rtlCol="0">
            <a:spAutoFit/>
          </a:bodyPr>
          <a:lstStyle/>
          <a:p>
            <a:pPr lvl="0"/>
            <a:r>
              <a:rPr lang="en-US" sz="3600" b="1" dirty="0">
                <a:solidFill>
                  <a:schemeClr val="accent1">
                    <a:lumMod val="50000"/>
                  </a:schemeClr>
                </a:solidFill>
                <a:latin typeface="Broadway" panose="04040905080B02020502" pitchFamily="82" charset="0"/>
              </a:rPr>
              <a:t>FACTORY</a:t>
            </a:r>
            <a:r>
              <a:rPr lang="en-US" sz="3600" b="1" dirty="0">
                <a:solidFill>
                  <a:schemeClr val="accent1">
                    <a:lumMod val="75000"/>
                  </a:schemeClr>
                </a:solidFill>
                <a:latin typeface="Broadway" panose="04040905080B02020502" pitchFamily="82" charset="0"/>
              </a:rPr>
              <a:t> </a:t>
            </a:r>
            <a:r>
              <a:rPr lang="en-US" sz="3600" b="1" dirty="0">
                <a:solidFill>
                  <a:schemeClr val="accent1">
                    <a:lumMod val="50000"/>
                  </a:schemeClr>
                </a:solidFill>
                <a:latin typeface="Broadway" panose="04040905080B02020502" pitchFamily="82" charset="0"/>
              </a:rPr>
              <a:t>OVERVIEW</a:t>
            </a:r>
          </a:p>
        </p:txBody>
      </p:sp>
      <p:pic>
        <p:nvPicPr>
          <p:cNvPr id="5" name="Picture 4">
            <a:extLst>
              <a:ext uri="{FF2B5EF4-FFF2-40B4-BE49-F238E27FC236}">
                <a16:creationId xmlns:a16="http://schemas.microsoft.com/office/drawing/2014/main" id="{F1C63D66-A9EA-45F6-B273-4C0610E21F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469" y="1773889"/>
            <a:ext cx="10997432" cy="4070730"/>
          </a:xfrm>
          <a:prstGeom prst="rect">
            <a:avLst/>
          </a:prstGeom>
        </p:spPr>
      </p:pic>
      <p:pic>
        <p:nvPicPr>
          <p:cNvPr id="7" name="Picture 6">
            <a:extLst>
              <a:ext uri="{FF2B5EF4-FFF2-40B4-BE49-F238E27FC236}">
                <a16:creationId xmlns:a16="http://schemas.microsoft.com/office/drawing/2014/main" id="{E3340D35-D8C9-4F62-8F55-655F128A131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536" y="198948"/>
            <a:ext cx="1102936" cy="554211"/>
          </a:xfrm>
          <a:prstGeom prst="rect">
            <a:avLst/>
          </a:prstGeom>
        </p:spPr>
      </p:pic>
    </p:spTree>
    <p:extLst>
      <p:ext uri="{BB962C8B-B14F-4D97-AF65-F5344CB8AC3E}">
        <p14:creationId xmlns:p14="http://schemas.microsoft.com/office/powerpoint/2010/main" val="3716113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5FE84E-283A-40BA-B11B-1A689C8AA8DE}"/>
              </a:ext>
            </a:extLst>
          </p:cNvPr>
          <p:cNvSpPr/>
          <p:nvPr/>
        </p:nvSpPr>
        <p:spPr>
          <a:xfrm>
            <a:off x="11896627" y="0"/>
            <a:ext cx="281778" cy="6858000"/>
          </a:xfrm>
          <a:prstGeom prst="rect">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82A3E577-8FB1-41C9-AAA5-703AFD76378F}"/>
              </a:ext>
            </a:extLst>
          </p:cNvPr>
          <p:cNvSpPr txBox="1"/>
          <p:nvPr/>
        </p:nvSpPr>
        <p:spPr>
          <a:xfrm>
            <a:off x="3392068" y="210667"/>
            <a:ext cx="6568789" cy="646331"/>
          </a:xfrm>
          <a:prstGeom prst="rect">
            <a:avLst/>
          </a:prstGeom>
          <a:noFill/>
        </p:spPr>
        <p:txBody>
          <a:bodyPr wrap="square" rtlCol="0">
            <a:spAutoFit/>
          </a:bodyPr>
          <a:lstStyle/>
          <a:p>
            <a:pPr lvl="0"/>
            <a:r>
              <a:rPr lang="en-US" sz="3600" b="1" dirty="0">
                <a:solidFill>
                  <a:schemeClr val="accent1">
                    <a:lumMod val="50000"/>
                  </a:schemeClr>
                </a:solidFill>
                <a:latin typeface="Broadway" panose="04040905080B02020502" pitchFamily="82" charset="0"/>
              </a:rPr>
              <a:t>FACTORY OVERVIEW</a:t>
            </a:r>
          </a:p>
        </p:txBody>
      </p:sp>
      <p:pic>
        <p:nvPicPr>
          <p:cNvPr id="5" name="Picture 4">
            <a:extLst>
              <a:ext uri="{FF2B5EF4-FFF2-40B4-BE49-F238E27FC236}">
                <a16:creationId xmlns:a16="http://schemas.microsoft.com/office/drawing/2014/main" id="{59E38A01-AA23-4FE5-B2B7-9098B98D8B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030" y="1102936"/>
            <a:ext cx="9721939" cy="5468592"/>
          </a:xfrm>
          <a:prstGeom prst="rect">
            <a:avLst/>
          </a:prstGeom>
        </p:spPr>
      </p:pic>
      <p:pic>
        <p:nvPicPr>
          <p:cNvPr id="7" name="Picture 6">
            <a:extLst>
              <a:ext uri="{FF2B5EF4-FFF2-40B4-BE49-F238E27FC236}">
                <a16:creationId xmlns:a16="http://schemas.microsoft.com/office/drawing/2014/main" id="{BE198522-C085-4A5C-86FF-7FA6C9F83C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7390" y="148651"/>
            <a:ext cx="1102936" cy="554211"/>
          </a:xfrm>
          <a:prstGeom prst="rect">
            <a:avLst/>
          </a:prstGeom>
        </p:spPr>
      </p:pic>
    </p:spTree>
    <p:extLst>
      <p:ext uri="{BB962C8B-B14F-4D97-AF65-F5344CB8AC3E}">
        <p14:creationId xmlns:p14="http://schemas.microsoft.com/office/powerpoint/2010/main" val="695301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5FE84E-283A-40BA-B11B-1A689C8AA8DE}"/>
              </a:ext>
            </a:extLst>
          </p:cNvPr>
          <p:cNvSpPr/>
          <p:nvPr/>
        </p:nvSpPr>
        <p:spPr>
          <a:xfrm>
            <a:off x="11906053" y="0"/>
            <a:ext cx="276981" cy="6858000"/>
          </a:xfrm>
          <a:prstGeom prst="rect">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A07F6D3-1B05-49C5-9E29-F0E0218250A7}"/>
              </a:ext>
            </a:extLst>
          </p:cNvPr>
          <p:cNvSpPr txBox="1"/>
          <p:nvPr/>
        </p:nvSpPr>
        <p:spPr>
          <a:xfrm>
            <a:off x="3389491" y="277214"/>
            <a:ext cx="7028330" cy="646331"/>
          </a:xfrm>
          <a:prstGeom prst="rect">
            <a:avLst/>
          </a:prstGeom>
          <a:noFill/>
        </p:spPr>
        <p:txBody>
          <a:bodyPr wrap="square" rtlCol="0">
            <a:spAutoFit/>
          </a:bodyPr>
          <a:lstStyle/>
          <a:p>
            <a:pPr lvl="0"/>
            <a:r>
              <a:rPr lang="en-US" sz="3600" b="1" dirty="0">
                <a:solidFill>
                  <a:srgbClr val="4472C4">
                    <a:lumMod val="50000"/>
                  </a:srgbClr>
                </a:solidFill>
                <a:latin typeface="Broadway" panose="04040905080B02020502" pitchFamily="82" charset="0"/>
              </a:rPr>
              <a:t>OUR PRODUCTS</a:t>
            </a:r>
          </a:p>
        </p:txBody>
      </p:sp>
      <p:pic>
        <p:nvPicPr>
          <p:cNvPr id="4" name="Picture 3">
            <a:extLst>
              <a:ext uri="{FF2B5EF4-FFF2-40B4-BE49-F238E27FC236}">
                <a16:creationId xmlns:a16="http://schemas.microsoft.com/office/drawing/2014/main" id="{2C9C65AB-FE37-4835-81B6-C59F1BDFA2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40087" y="2130933"/>
            <a:ext cx="3816719" cy="3816719"/>
          </a:xfrm>
          <a:prstGeom prst="rect">
            <a:avLst/>
          </a:prstGeom>
        </p:spPr>
      </p:pic>
      <p:pic>
        <p:nvPicPr>
          <p:cNvPr id="9" name="Picture 8">
            <a:extLst>
              <a:ext uri="{FF2B5EF4-FFF2-40B4-BE49-F238E27FC236}">
                <a16:creationId xmlns:a16="http://schemas.microsoft.com/office/drawing/2014/main" id="{1CFDCDD4-1FA7-4EA5-935B-F002EB13F8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8557" y="2103314"/>
            <a:ext cx="3816720" cy="3816720"/>
          </a:xfrm>
          <a:prstGeom prst="rect">
            <a:avLst/>
          </a:prstGeom>
        </p:spPr>
      </p:pic>
      <p:pic>
        <p:nvPicPr>
          <p:cNvPr id="12" name="Picture 11">
            <a:extLst>
              <a:ext uri="{FF2B5EF4-FFF2-40B4-BE49-F238E27FC236}">
                <a16:creationId xmlns:a16="http://schemas.microsoft.com/office/drawing/2014/main" id="{43070523-246B-4241-B93A-0A85795A4D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7167" y="2130933"/>
            <a:ext cx="3816720" cy="3816720"/>
          </a:xfrm>
          <a:prstGeom prst="rect">
            <a:avLst/>
          </a:prstGeom>
        </p:spPr>
      </p:pic>
      <p:pic>
        <p:nvPicPr>
          <p:cNvPr id="10" name="Picture 9">
            <a:extLst>
              <a:ext uri="{FF2B5EF4-FFF2-40B4-BE49-F238E27FC236}">
                <a16:creationId xmlns:a16="http://schemas.microsoft.com/office/drawing/2014/main" id="{6BEF1469-9146-497E-8D20-4940D9D1160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5472" y="180094"/>
            <a:ext cx="1102936" cy="554211"/>
          </a:xfrm>
          <a:prstGeom prst="rect">
            <a:avLst/>
          </a:prstGeom>
        </p:spPr>
      </p:pic>
    </p:spTree>
    <p:extLst>
      <p:ext uri="{BB962C8B-B14F-4D97-AF65-F5344CB8AC3E}">
        <p14:creationId xmlns:p14="http://schemas.microsoft.com/office/powerpoint/2010/main" val="3729172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5FE84E-283A-40BA-B11B-1A689C8AA8DE}"/>
              </a:ext>
            </a:extLst>
          </p:cNvPr>
          <p:cNvSpPr/>
          <p:nvPr/>
        </p:nvSpPr>
        <p:spPr>
          <a:xfrm>
            <a:off x="11896627" y="0"/>
            <a:ext cx="286408" cy="6858000"/>
          </a:xfrm>
          <a:prstGeom prst="rect">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2C5324B0-EA2A-463A-8605-B4FD21755FCC}"/>
              </a:ext>
            </a:extLst>
          </p:cNvPr>
          <p:cNvSpPr txBox="1"/>
          <p:nvPr/>
        </p:nvSpPr>
        <p:spPr>
          <a:xfrm>
            <a:off x="3281514" y="182716"/>
            <a:ext cx="4277736" cy="646331"/>
          </a:xfrm>
          <a:prstGeom prst="rect">
            <a:avLst/>
          </a:prstGeom>
          <a:noFill/>
        </p:spPr>
        <p:txBody>
          <a:bodyPr wrap="square" rtlCol="0">
            <a:spAutoFit/>
          </a:bodyPr>
          <a:lstStyle/>
          <a:p>
            <a:pPr lvl="0"/>
            <a:r>
              <a:rPr lang="en-US" sz="3600" b="1" dirty="0">
                <a:solidFill>
                  <a:srgbClr val="4472C4">
                    <a:lumMod val="50000"/>
                  </a:srgbClr>
                </a:solidFill>
                <a:latin typeface="Broadway" panose="04040905080B02020502" pitchFamily="82" charset="0"/>
              </a:rPr>
              <a:t>SUSTAINABILITY</a:t>
            </a:r>
            <a:endParaRPr lang="en-US" sz="3600" dirty="0">
              <a:solidFill>
                <a:srgbClr val="4472C4">
                  <a:lumMod val="50000"/>
                </a:srgbClr>
              </a:solidFill>
              <a:latin typeface="Broadway" panose="04040905080B02020502" pitchFamily="82" charset="0"/>
            </a:endParaRPr>
          </a:p>
        </p:txBody>
      </p:sp>
      <p:sp>
        <p:nvSpPr>
          <p:cNvPr id="5" name="TextBox 4">
            <a:extLst>
              <a:ext uri="{FF2B5EF4-FFF2-40B4-BE49-F238E27FC236}">
                <a16:creationId xmlns:a16="http://schemas.microsoft.com/office/drawing/2014/main" id="{A88C8013-A1B1-42F0-A132-BACBFD0C3EFD}"/>
              </a:ext>
            </a:extLst>
          </p:cNvPr>
          <p:cNvSpPr txBox="1"/>
          <p:nvPr/>
        </p:nvSpPr>
        <p:spPr>
          <a:xfrm>
            <a:off x="867803" y="941236"/>
            <a:ext cx="4827422" cy="2554545"/>
          </a:xfrm>
          <a:prstGeom prst="rect">
            <a:avLst/>
          </a:prstGeom>
          <a:noFill/>
        </p:spPr>
        <p:txBody>
          <a:bodyPr wrap="square" rtlCol="0">
            <a:spAutoFit/>
          </a:bodyPr>
          <a:lstStyle/>
          <a:p>
            <a:pPr marL="285750" indent="-285750" algn="just">
              <a:buFont typeface="Wingdings" panose="05000000000000000000" pitchFamily="2" charset="2"/>
              <a:buChar char="ü"/>
            </a:pPr>
            <a:endParaRPr lang="en-US" sz="1600" dirty="0">
              <a:latin typeface="Franklin Gothic Book" panose="020B0503020102020204" pitchFamily="34" charset="0"/>
            </a:endParaRPr>
          </a:p>
          <a:p>
            <a:pPr marL="285750" indent="-285750" algn="just">
              <a:buFont typeface="Wingdings" panose="05000000000000000000" pitchFamily="2" charset="2"/>
              <a:buChar char="ü"/>
            </a:pPr>
            <a:r>
              <a:rPr lang="en-US" sz="1600" dirty="0">
                <a:latin typeface="Franklin Gothic Book" panose="020B0503020102020204" pitchFamily="34" charset="0"/>
              </a:rPr>
              <a:t>Ensure Buyer Satisfaction</a:t>
            </a:r>
          </a:p>
          <a:p>
            <a:pPr marL="285750" indent="-285750" algn="just">
              <a:buFont typeface="Wingdings" panose="05000000000000000000" pitchFamily="2" charset="2"/>
              <a:buChar char="ü"/>
            </a:pPr>
            <a:endParaRPr lang="en-US" sz="1600" dirty="0">
              <a:latin typeface="Franklin Gothic Book" panose="020B0503020102020204" pitchFamily="34" charset="0"/>
            </a:endParaRPr>
          </a:p>
          <a:p>
            <a:pPr marL="285750" indent="-285750" algn="just">
              <a:buFont typeface="Wingdings" panose="05000000000000000000" pitchFamily="2" charset="2"/>
              <a:buChar char="ü"/>
            </a:pPr>
            <a:r>
              <a:rPr lang="en-US" sz="1600" dirty="0">
                <a:latin typeface="Franklin Gothic Book" panose="020B0503020102020204" pitchFamily="34" charset="0"/>
              </a:rPr>
              <a:t>Capacity with Short Lead-Time</a:t>
            </a:r>
          </a:p>
          <a:p>
            <a:pPr marL="285750" indent="-285750" algn="just">
              <a:buFont typeface="Wingdings" panose="05000000000000000000" pitchFamily="2" charset="2"/>
              <a:buChar char="ü"/>
            </a:pPr>
            <a:endParaRPr lang="en-US" sz="1600" dirty="0">
              <a:latin typeface="Franklin Gothic Book" panose="020B0503020102020204" pitchFamily="34" charset="0"/>
            </a:endParaRPr>
          </a:p>
          <a:p>
            <a:pPr marL="285750" indent="-285750" algn="just">
              <a:buFont typeface="Wingdings" panose="05000000000000000000" pitchFamily="2" charset="2"/>
              <a:buChar char="ü"/>
            </a:pPr>
            <a:r>
              <a:rPr lang="en-US" sz="1600" dirty="0">
                <a:latin typeface="Franklin Gothic Book" panose="020B0503020102020204" pitchFamily="34" charset="0"/>
              </a:rPr>
              <a:t>On Time Delivery &amp; Shipment.</a:t>
            </a:r>
          </a:p>
          <a:p>
            <a:pPr marL="285750" indent="-285750" algn="just">
              <a:buFont typeface="Wingdings" panose="05000000000000000000" pitchFamily="2" charset="2"/>
              <a:buChar char="ü"/>
            </a:pPr>
            <a:endParaRPr lang="en-US" sz="1600" dirty="0">
              <a:latin typeface="Franklin Gothic Book" panose="020B0503020102020204" pitchFamily="34" charset="0"/>
            </a:endParaRPr>
          </a:p>
          <a:p>
            <a:pPr marL="285750" indent="-285750" algn="just">
              <a:buFont typeface="Wingdings" panose="05000000000000000000" pitchFamily="2" charset="2"/>
              <a:buChar char="ü"/>
            </a:pPr>
            <a:r>
              <a:rPr lang="en-US" sz="1600" dirty="0">
                <a:latin typeface="Franklin Gothic Book" panose="020B0503020102020204" pitchFamily="34" charset="0"/>
              </a:rPr>
              <a:t>Provide fair wages and safe working conditions for all employees.</a:t>
            </a:r>
          </a:p>
          <a:p>
            <a:pPr marL="285750" indent="-285750" algn="just">
              <a:buFont typeface="Wingdings" panose="05000000000000000000" pitchFamily="2" charset="2"/>
              <a:buChar char="ü"/>
            </a:pPr>
            <a:endParaRPr lang="en-US" sz="1600" dirty="0"/>
          </a:p>
        </p:txBody>
      </p:sp>
      <p:pic>
        <p:nvPicPr>
          <p:cNvPr id="8" name="Picture 7">
            <a:extLst>
              <a:ext uri="{FF2B5EF4-FFF2-40B4-BE49-F238E27FC236}">
                <a16:creationId xmlns:a16="http://schemas.microsoft.com/office/drawing/2014/main" id="{1E74FF9B-326C-4D83-9672-3836DC442F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2936" y="4002256"/>
            <a:ext cx="4085903" cy="2298321"/>
          </a:xfrm>
          <a:prstGeom prst="rect">
            <a:avLst/>
          </a:prstGeom>
        </p:spPr>
      </p:pic>
      <p:pic>
        <p:nvPicPr>
          <p:cNvPr id="9" name="Picture 8">
            <a:extLst>
              <a:ext uri="{FF2B5EF4-FFF2-40B4-BE49-F238E27FC236}">
                <a16:creationId xmlns:a16="http://schemas.microsoft.com/office/drawing/2014/main" id="{6E44AD5F-F81D-42AC-9A1E-1B984C7A71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7963" y="182716"/>
            <a:ext cx="1102936" cy="554211"/>
          </a:xfrm>
          <a:prstGeom prst="rect">
            <a:avLst/>
          </a:prstGeom>
        </p:spPr>
      </p:pic>
      <p:sp>
        <p:nvSpPr>
          <p:cNvPr id="7" name="TextBox 6">
            <a:extLst>
              <a:ext uri="{FF2B5EF4-FFF2-40B4-BE49-F238E27FC236}">
                <a16:creationId xmlns:a16="http://schemas.microsoft.com/office/drawing/2014/main" id="{F7A0CD03-24F2-416A-BD89-5DCD901E0A53}"/>
              </a:ext>
            </a:extLst>
          </p:cNvPr>
          <p:cNvSpPr txBox="1"/>
          <p:nvPr/>
        </p:nvSpPr>
        <p:spPr>
          <a:xfrm>
            <a:off x="6363093" y="4185501"/>
            <a:ext cx="4989837" cy="2308324"/>
          </a:xfrm>
          <a:prstGeom prst="rect">
            <a:avLst/>
          </a:prstGeom>
          <a:noFill/>
        </p:spPr>
        <p:txBody>
          <a:bodyPr wrap="square" rtlCol="0">
            <a:spAutoFit/>
          </a:bodyPr>
          <a:lstStyle/>
          <a:p>
            <a:pPr marL="285750" lvl="0" indent="-285750" algn="just">
              <a:buFont typeface="Wingdings" panose="05000000000000000000" pitchFamily="2" charset="2"/>
              <a:buChar char="ü"/>
            </a:pPr>
            <a:r>
              <a:rPr lang="en-US" sz="1600" dirty="0">
                <a:solidFill>
                  <a:prstClr val="black"/>
                </a:solidFill>
                <a:latin typeface="Franklin Gothic Book" panose="020B0503020102020204" pitchFamily="34" charset="0"/>
              </a:rPr>
              <a:t>Highly Conscious in Environment in LEED with Gold Certification</a:t>
            </a:r>
          </a:p>
          <a:p>
            <a:pPr marL="285750" lvl="0" indent="-285750" algn="just">
              <a:buFont typeface="Wingdings" panose="05000000000000000000" pitchFamily="2" charset="2"/>
              <a:buChar char="ü"/>
            </a:pPr>
            <a:endParaRPr lang="en-US" sz="1600" dirty="0">
              <a:solidFill>
                <a:prstClr val="black"/>
              </a:solidFill>
              <a:latin typeface="Franklin Gothic Book" panose="020B0503020102020204" pitchFamily="34" charset="0"/>
            </a:endParaRPr>
          </a:p>
          <a:p>
            <a:pPr marL="285750" lvl="0" indent="-285750" algn="just">
              <a:buFont typeface="Wingdings" panose="05000000000000000000" pitchFamily="2" charset="2"/>
              <a:buChar char="ü"/>
            </a:pPr>
            <a:r>
              <a:rPr lang="en-US" sz="1600" dirty="0">
                <a:solidFill>
                  <a:prstClr val="black"/>
                </a:solidFill>
                <a:latin typeface="Franklin Gothic Book" panose="020B0503020102020204" pitchFamily="34" charset="0"/>
              </a:rPr>
              <a:t>Implement a zero-waste policy in production.</a:t>
            </a:r>
          </a:p>
          <a:p>
            <a:pPr marL="285750" lvl="0" indent="-285750" algn="just">
              <a:buFont typeface="Wingdings" panose="05000000000000000000" pitchFamily="2" charset="2"/>
              <a:buChar char="ü"/>
            </a:pPr>
            <a:endParaRPr lang="en-US" sz="1600" dirty="0">
              <a:solidFill>
                <a:prstClr val="black"/>
              </a:solidFill>
              <a:latin typeface="Franklin Gothic Book" panose="020B0503020102020204" pitchFamily="34" charset="0"/>
            </a:endParaRPr>
          </a:p>
          <a:p>
            <a:pPr marL="285750" lvl="0" indent="-285750" algn="just">
              <a:buFont typeface="Wingdings" panose="05000000000000000000" pitchFamily="2" charset="2"/>
              <a:buChar char="ü"/>
            </a:pPr>
            <a:r>
              <a:rPr lang="en-US" sz="1600" dirty="0">
                <a:solidFill>
                  <a:prstClr val="black"/>
                </a:solidFill>
                <a:latin typeface="Franklin Gothic Book" panose="020B0503020102020204" pitchFamily="34" charset="0"/>
              </a:rPr>
              <a:t>Utilize water-efficient dyeing and finishing processes.</a:t>
            </a:r>
          </a:p>
          <a:p>
            <a:pPr marL="285750" lvl="0" indent="-285750" algn="just">
              <a:buFont typeface="Wingdings" panose="05000000000000000000" pitchFamily="2" charset="2"/>
              <a:buChar char="ü"/>
            </a:pPr>
            <a:endParaRPr lang="en-US" sz="1600" dirty="0">
              <a:solidFill>
                <a:prstClr val="black"/>
              </a:solidFill>
              <a:latin typeface="Franklin Gothic Book" panose="020B0503020102020204" pitchFamily="34" charset="0"/>
            </a:endParaRPr>
          </a:p>
          <a:p>
            <a:pPr marL="285750" lvl="0" indent="-285750" algn="just">
              <a:buFont typeface="Wingdings" panose="05000000000000000000" pitchFamily="2" charset="2"/>
              <a:buChar char="ü"/>
            </a:pPr>
            <a:r>
              <a:rPr lang="en-US" sz="1600" dirty="0">
                <a:solidFill>
                  <a:prstClr val="black"/>
                </a:solidFill>
                <a:latin typeface="Franklin Gothic Book" panose="020B0503020102020204" pitchFamily="34" charset="0"/>
              </a:rPr>
              <a:t>Create green spaces around the factory for biodiversity and employee well-being.</a:t>
            </a:r>
          </a:p>
        </p:txBody>
      </p:sp>
      <p:pic>
        <p:nvPicPr>
          <p:cNvPr id="11" name="Picture 10">
            <a:extLst>
              <a:ext uri="{FF2B5EF4-FFF2-40B4-BE49-F238E27FC236}">
                <a16:creationId xmlns:a16="http://schemas.microsoft.com/office/drawing/2014/main" id="{D1A2203A-DED3-4426-8316-11BD2D1744F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68353" y="1201489"/>
            <a:ext cx="4484880" cy="2526482"/>
          </a:xfrm>
          <a:prstGeom prst="rect">
            <a:avLst/>
          </a:prstGeom>
        </p:spPr>
      </p:pic>
    </p:spTree>
    <p:extLst>
      <p:ext uri="{BB962C8B-B14F-4D97-AF65-F5344CB8AC3E}">
        <p14:creationId xmlns:p14="http://schemas.microsoft.com/office/powerpoint/2010/main" val="1763352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5FE84E-283A-40BA-B11B-1A689C8AA8DE}"/>
              </a:ext>
            </a:extLst>
          </p:cNvPr>
          <p:cNvSpPr/>
          <p:nvPr/>
        </p:nvSpPr>
        <p:spPr>
          <a:xfrm>
            <a:off x="11952747" y="0"/>
            <a:ext cx="230288" cy="6858000"/>
          </a:xfrm>
          <a:prstGeom prst="rect">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A07F6D3-1B05-49C5-9E29-F0E0218250A7}"/>
              </a:ext>
            </a:extLst>
          </p:cNvPr>
          <p:cNvSpPr txBox="1"/>
          <p:nvPr/>
        </p:nvSpPr>
        <p:spPr>
          <a:xfrm>
            <a:off x="4657676" y="168320"/>
            <a:ext cx="3253718" cy="646331"/>
          </a:xfrm>
          <a:prstGeom prst="rect">
            <a:avLst/>
          </a:prstGeom>
          <a:noFill/>
        </p:spPr>
        <p:txBody>
          <a:bodyPr wrap="square" rtlCol="0">
            <a:spAutoFit/>
          </a:bodyPr>
          <a:lstStyle/>
          <a:p>
            <a:r>
              <a:rPr lang="en-US" sz="3600" b="1" dirty="0">
                <a:solidFill>
                  <a:schemeClr val="accent1">
                    <a:lumMod val="50000"/>
                  </a:schemeClr>
                </a:solidFill>
                <a:latin typeface="Broadway" panose="04040905080B02020502" pitchFamily="82" charset="0"/>
              </a:rPr>
              <a:t>CONTACTS</a:t>
            </a:r>
          </a:p>
        </p:txBody>
      </p:sp>
      <p:sp>
        <p:nvSpPr>
          <p:cNvPr id="3" name="TextBox 2">
            <a:extLst>
              <a:ext uri="{FF2B5EF4-FFF2-40B4-BE49-F238E27FC236}">
                <a16:creationId xmlns:a16="http://schemas.microsoft.com/office/drawing/2014/main" id="{C04F3840-D643-4E1C-B3BD-9DB7E7F2EFC6}"/>
              </a:ext>
            </a:extLst>
          </p:cNvPr>
          <p:cNvSpPr txBox="1"/>
          <p:nvPr/>
        </p:nvSpPr>
        <p:spPr>
          <a:xfrm>
            <a:off x="4186812" y="864727"/>
            <a:ext cx="3678235" cy="584775"/>
          </a:xfrm>
          <a:prstGeom prst="rect">
            <a:avLst/>
          </a:prstGeom>
          <a:noFill/>
        </p:spPr>
        <p:txBody>
          <a:bodyPr wrap="square" rtlCol="0">
            <a:spAutoFit/>
          </a:bodyPr>
          <a:lstStyle/>
          <a:p>
            <a:r>
              <a:rPr lang="en-US" sz="3200" b="1" dirty="0">
                <a:solidFill>
                  <a:srgbClr val="002060"/>
                </a:solidFill>
                <a:latin typeface="Impact" panose="020B0806030902050204" pitchFamily="34" charset="0"/>
              </a:rPr>
              <a:t>Get in touch with us</a:t>
            </a:r>
          </a:p>
        </p:txBody>
      </p:sp>
      <p:pic>
        <p:nvPicPr>
          <p:cNvPr id="25" name="Picture 24">
            <a:extLst>
              <a:ext uri="{FF2B5EF4-FFF2-40B4-BE49-F238E27FC236}">
                <a16:creationId xmlns:a16="http://schemas.microsoft.com/office/drawing/2014/main" id="{B47F4A47-5A40-4C01-9213-87C4DC34A4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328" y="127662"/>
            <a:ext cx="1102936" cy="554211"/>
          </a:xfrm>
          <a:prstGeom prst="rect">
            <a:avLst/>
          </a:prstGeom>
        </p:spPr>
      </p:pic>
      <p:sp>
        <p:nvSpPr>
          <p:cNvPr id="9" name="Rectangle: Rounded Corners 8">
            <a:extLst>
              <a:ext uri="{FF2B5EF4-FFF2-40B4-BE49-F238E27FC236}">
                <a16:creationId xmlns:a16="http://schemas.microsoft.com/office/drawing/2014/main" id="{48DE47C3-A281-4EEF-80D8-0EE25B2E4555}"/>
              </a:ext>
            </a:extLst>
          </p:cNvPr>
          <p:cNvSpPr/>
          <p:nvPr/>
        </p:nvSpPr>
        <p:spPr>
          <a:xfrm>
            <a:off x="792492" y="1703436"/>
            <a:ext cx="3478491" cy="224358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0" name="Flowchart: Terminator 9">
            <a:extLst>
              <a:ext uri="{FF2B5EF4-FFF2-40B4-BE49-F238E27FC236}">
                <a16:creationId xmlns:a16="http://schemas.microsoft.com/office/drawing/2014/main" id="{D46D72DA-F049-4D37-AB41-A333402E9BE8}"/>
              </a:ext>
            </a:extLst>
          </p:cNvPr>
          <p:cNvSpPr/>
          <p:nvPr/>
        </p:nvSpPr>
        <p:spPr>
          <a:xfrm>
            <a:off x="1571069" y="1466358"/>
            <a:ext cx="1809946" cy="474156"/>
          </a:xfrm>
          <a:prstGeom prst="flowChartTerminator">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32BF8ACE-1EF5-4F55-A7A8-039360207D16}"/>
              </a:ext>
            </a:extLst>
          </p:cNvPr>
          <p:cNvSpPr txBox="1"/>
          <p:nvPr/>
        </p:nvSpPr>
        <p:spPr>
          <a:xfrm>
            <a:off x="835777" y="2145909"/>
            <a:ext cx="3478491" cy="1569660"/>
          </a:xfrm>
          <a:prstGeom prst="rect">
            <a:avLst/>
          </a:prstGeom>
          <a:noFill/>
        </p:spPr>
        <p:txBody>
          <a:bodyPr wrap="square" rtlCol="0">
            <a:spAutoFit/>
          </a:bodyPr>
          <a:lstStyle/>
          <a:p>
            <a:r>
              <a:rPr lang="en-US" sz="1600" dirty="0"/>
              <a:t>Name: </a:t>
            </a:r>
            <a:r>
              <a:rPr lang="en-US" sz="1600" b="1" dirty="0"/>
              <a:t>Golam Mostofa</a:t>
            </a:r>
          </a:p>
          <a:p>
            <a:r>
              <a:rPr lang="en-US" sz="1600" dirty="0"/>
              <a:t>             Managing Director</a:t>
            </a:r>
          </a:p>
          <a:p>
            <a:endParaRPr lang="en-US" sz="1600" dirty="0"/>
          </a:p>
          <a:p>
            <a:r>
              <a:rPr lang="en-US" sz="1600" dirty="0"/>
              <a:t>Phone: </a:t>
            </a:r>
            <a:r>
              <a:rPr lang="en-US" sz="1600" b="1" dirty="0"/>
              <a:t>+880 1929913111</a:t>
            </a:r>
          </a:p>
          <a:p>
            <a:endParaRPr lang="en-US" sz="1600" dirty="0"/>
          </a:p>
          <a:p>
            <a:r>
              <a:rPr lang="en-US" sz="1600" dirty="0"/>
              <a:t>E-mail: </a:t>
            </a:r>
            <a:r>
              <a:rPr lang="en-US" sz="1600" b="1" dirty="0"/>
              <a:t>mostofa@mnrgroupbd.com</a:t>
            </a:r>
          </a:p>
        </p:txBody>
      </p:sp>
      <p:sp>
        <p:nvSpPr>
          <p:cNvPr id="29" name="TextBox 28">
            <a:extLst>
              <a:ext uri="{FF2B5EF4-FFF2-40B4-BE49-F238E27FC236}">
                <a16:creationId xmlns:a16="http://schemas.microsoft.com/office/drawing/2014/main" id="{62C2512D-8C6E-4773-8051-4516E8DE7F75}"/>
              </a:ext>
            </a:extLst>
          </p:cNvPr>
          <p:cNvSpPr txBox="1"/>
          <p:nvPr/>
        </p:nvSpPr>
        <p:spPr>
          <a:xfrm>
            <a:off x="1860335" y="1518770"/>
            <a:ext cx="1545996" cy="338554"/>
          </a:xfrm>
          <a:prstGeom prst="rect">
            <a:avLst/>
          </a:prstGeom>
          <a:noFill/>
        </p:spPr>
        <p:txBody>
          <a:bodyPr wrap="square" rtlCol="0">
            <a:spAutoFit/>
          </a:bodyPr>
          <a:lstStyle/>
          <a:p>
            <a:r>
              <a:rPr lang="en-US" sz="1600" b="1" dirty="0"/>
              <a:t>Contact 1</a:t>
            </a:r>
          </a:p>
        </p:txBody>
      </p:sp>
      <p:cxnSp>
        <p:nvCxnSpPr>
          <p:cNvPr id="32" name="Straight Connector 31">
            <a:extLst>
              <a:ext uri="{FF2B5EF4-FFF2-40B4-BE49-F238E27FC236}">
                <a16:creationId xmlns:a16="http://schemas.microsoft.com/office/drawing/2014/main" id="{E058F96B-BAAA-4C8B-A49A-A07E457A839A}"/>
              </a:ext>
            </a:extLst>
          </p:cNvPr>
          <p:cNvCxnSpPr>
            <a:cxnSpLocks/>
          </p:cNvCxnSpPr>
          <p:nvPr/>
        </p:nvCxnSpPr>
        <p:spPr>
          <a:xfrm>
            <a:off x="835777" y="2828040"/>
            <a:ext cx="33362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944927F-ACEB-4E4C-9682-03DBD51C2098}"/>
              </a:ext>
            </a:extLst>
          </p:cNvPr>
          <p:cNvCxnSpPr>
            <a:cxnSpLocks/>
          </p:cNvCxnSpPr>
          <p:nvPr/>
        </p:nvCxnSpPr>
        <p:spPr>
          <a:xfrm>
            <a:off x="835777" y="3421143"/>
            <a:ext cx="3242596" cy="0"/>
          </a:xfrm>
          <a:prstGeom prst="line">
            <a:avLst/>
          </a:prstGeom>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A092FF04-E22E-4778-8B42-0159B7DB241A}"/>
              </a:ext>
            </a:extLst>
          </p:cNvPr>
          <p:cNvSpPr/>
          <p:nvPr/>
        </p:nvSpPr>
        <p:spPr>
          <a:xfrm>
            <a:off x="736796" y="4493337"/>
            <a:ext cx="3478491" cy="224358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6" name="Flowchart: Terminator 35">
            <a:extLst>
              <a:ext uri="{FF2B5EF4-FFF2-40B4-BE49-F238E27FC236}">
                <a16:creationId xmlns:a16="http://schemas.microsoft.com/office/drawing/2014/main" id="{DEC1B98C-7054-448E-8F3A-53356AFE0328}"/>
              </a:ext>
            </a:extLst>
          </p:cNvPr>
          <p:cNvSpPr/>
          <p:nvPr/>
        </p:nvSpPr>
        <p:spPr>
          <a:xfrm>
            <a:off x="1547486" y="4184094"/>
            <a:ext cx="1809946" cy="474156"/>
          </a:xfrm>
          <a:prstGeom prst="flowChartTerminator">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4FA2FE1A-8875-4124-995D-0093B0148093}"/>
              </a:ext>
            </a:extLst>
          </p:cNvPr>
          <p:cNvSpPr txBox="1"/>
          <p:nvPr/>
        </p:nvSpPr>
        <p:spPr>
          <a:xfrm>
            <a:off x="1902117" y="4235601"/>
            <a:ext cx="1345809" cy="338554"/>
          </a:xfrm>
          <a:prstGeom prst="rect">
            <a:avLst/>
          </a:prstGeom>
          <a:noFill/>
        </p:spPr>
        <p:txBody>
          <a:bodyPr wrap="square" rtlCol="0">
            <a:spAutoFit/>
          </a:bodyPr>
          <a:lstStyle/>
          <a:p>
            <a:r>
              <a:rPr lang="en-US" sz="1600" b="1" dirty="0"/>
              <a:t>Contact 2</a:t>
            </a:r>
          </a:p>
        </p:txBody>
      </p:sp>
      <p:sp>
        <p:nvSpPr>
          <p:cNvPr id="38" name="TextBox 37">
            <a:extLst>
              <a:ext uri="{FF2B5EF4-FFF2-40B4-BE49-F238E27FC236}">
                <a16:creationId xmlns:a16="http://schemas.microsoft.com/office/drawing/2014/main" id="{206CDA9D-8A65-4588-BD11-8F2E20D579D8}"/>
              </a:ext>
            </a:extLst>
          </p:cNvPr>
          <p:cNvSpPr txBox="1"/>
          <p:nvPr/>
        </p:nvSpPr>
        <p:spPr>
          <a:xfrm>
            <a:off x="769075" y="4696535"/>
            <a:ext cx="3545193" cy="1846659"/>
          </a:xfrm>
          <a:prstGeom prst="rect">
            <a:avLst/>
          </a:prstGeom>
          <a:noFill/>
        </p:spPr>
        <p:txBody>
          <a:bodyPr wrap="square" rtlCol="0">
            <a:spAutoFit/>
          </a:bodyPr>
          <a:lstStyle/>
          <a:p>
            <a:r>
              <a:rPr lang="en-US" sz="1600" dirty="0"/>
              <a:t>Name: </a:t>
            </a:r>
            <a:r>
              <a:rPr lang="en-US" sz="1600" b="1" dirty="0"/>
              <a:t>Md . Rafiqul Islam</a:t>
            </a:r>
          </a:p>
          <a:p>
            <a:r>
              <a:rPr lang="en-US" sz="1600" b="1" dirty="0"/>
              <a:t>             </a:t>
            </a:r>
            <a:r>
              <a:rPr lang="en-US" sz="1600" dirty="0"/>
              <a:t>General Manager </a:t>
            </a:r>
          </a:p>
          <a:p>
            <a:r>
              <a:rPr lang="en-US" sz="1600" dirty="0"/>
              <a:t>       (Marketing &amp; Merchandising)</a:t>
            </a:r>
          </a:p>
          <a:p>
            <a:endParaRPr lang="en-US" sz="1600" dirty="0"/>
          </a:p>
          <a:p>
            <a:r>
              <a:rPr lang="en-US" sz="1600" dirty="0"/>
              <a:t>Cell : </a:t>
            </a:r>
            <a:r>
              <a:rPr lang="en-US" sz="1600" b="1" dirty="0"/>
              <a:t>+880 1929913150</a:t>
            </a:r>
          </a:p>
          <a:p>
            <a:endParaRPr lang="en-US" sz="1600" dirty="0"/>
          </a:p>
          <a:p>
            <a:r>
              <a:rPr lang="en-US" sz="1600" dirty="0"/>
              <a:t>E-mail : </a:t>
            </a:r>
            <a:r>
              <a:rPr lang="en-US" sz="1600" b="1" dirty="0"/>
              <a:t>rafique@mnrgroupbd.com</a:t>
            </a:r>
          </a:p>
        </p:txBody>
      </p:sp>
      <p:cxnSp>
        <p:nvCxnSpPr>
          <p:cNvPr id="39" name="Straight Connector 38">
            <a:extLst>
              <a:ext uri="{FF2B5EF4-FFF2-40B4-BE49-F238E27FC236}">
                <a16:creationId xmlns:a16="http://schemas.microsoft.com/office/drawing/2014/main" id="{3906702E-1D88-4B4A-8E9A-B4EC9AD1BAA0}"/>
              </a:ext>
            </a:extLst>
          </p:cNvPr>
          <p:cNvCxnSpPr>
            <a:cxnSpLocks/>
          </p:cNvCxnSpPr>
          <p:nvPr/>
        </p:nvCxnSpPr>
        <p:spPr>
          <a:xfrm>
            <a:off x="792492" y="5626124"/>
            <a:ext cx="331993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145E769A-75A3-490A-8DB3-8F056BB79713}"/>
              </a:ext>
            </a:extLst>
          </p:cNvPr>
          <p:cNvCxnSpPr>
            <a:cxnSpLocks/>
          </p:cNvCxnSpPr>
          <p:nvPr/>
        </p:nvCxnSpPr>
        <p:spPr>
          <a:xfrm>
            <a:off x="769076" y="6176126"/>
            <a:ext cx="3374179" cy="0"/>
          </a:xfrm>
          <a:prstGeom prst="line">
            <a:avLst/>
          </a:prstGeom>
        </p:spPr>
        <p:style>
          <a:lnRef idx="1">
            <a:schemeClr val="accent1"/>
          </a:lnRef>
          <a:fillRef idx="0">
            <a:schemeClr val="accent1"/>
          </a:fillRef>
          <a:effectRef idx="0">
            <a:schemeClr val="accent1"/>
          </a:effectRef>
          <a:fontRef idx="minor">
            <a:schemeClr val="tx1"/>
          </a:fontRef>
        </p:style>
      </p:cxnSp>
      <p:sp>
        <p:nvSpPr>
          <p:cNvPr id="45" name="Rectangle: Rounded Corners 44">
            <a:extLst>
              <a:ext uri="{FF2B5EF4-FFF2-40B4-BE49-F238E27FC236}">
                <a16:creationId xmlns:a16="http://schemas.microsoft.com/office/drawing/2014/main" id="{D4022064-EF40-41E1-BC80-70EEDAC3465C}"/>
              </a:ext>
            </a:extLst>
          </p:cNvPr>
          <p:cNvSpPr/>
          <p:nvPr/>
        </p:nvSpPr>
        <p:spPr>
          <a:xfrm>
            <a:off x="7602470" y="1628302"/>
            <a:ext cx="3753753" cy="231871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7" name="Rectangle: Rounded Corners 46">
            <a:extLst>
              <a:ext uri="{FF2B5EF4-FFF2-40B4-BE49-F238E27FC236}">
                <a16:creationId xmlns:a16="http://schemas.microsoft.com/office/drawing/2014/main" id="{53BC20AF-847D-45CF-A146-2BF024033946}"/>
              </a:ext>
            </a:extLst>
          </p:cNvPr>
          <p:cNvSpPr/>
          <p:nvPr/>
        </p:nvSpPr>
        <p:spPr>
          <a:xfrm>
            <a:off x="7487664" y="4194925"/>
            <a:ext cx="3845770" cy="255729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9" name="Flowchart: Terminator 48">
            <a:extLst>
              <a:ext uri="{FF2B5EF4-FFF2-40B4-BE49-F238E27FC236}">
                <a16:creationId xmlns:a16="http://schemas.microsoft.com/office/drawing/2014/main" id="{7287F1AC-EAE7-4AF6-9E06-B2FF0D74916B}"/>
              </a:ext>
            </a:extLst>
          </p:cNvPr>
          <p:cNvSpPr/>
          <p:nvPr/>
        </p:nvSpPr>
        <p:spPr>
          <a:xfrm>
            <a:off x="8574373" y="4014250"/>
            <a:ext cx="1809946" cy="474156"/>
          </a:xfrm>
          <a:prstGeom prst="flowChartTerminator">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lowchart: Terminator 49">
            <a:extLst>
              <a:ext uri="{FF2B5EF4-FFF2-40B4-BE49-F238E27FC236}">
                <a16:creationId xmlns:a16="http://schemas.microsoft.com/office/drawing/2014/main" id="{0CDD9A67-C411-4A17-BB91-29569BB00AEB}"/>
              </a:ext>
            </a:extLst>
          </p:cNvPr>
          <p:cNvSpPr/>
          <p:nvPr/>
        </p:nvSpPr>
        <p:spPr>
          <a:xfrm>
            <a:off x="8478433" y="1323990"/>
            <a:ext cx="1990097" cy="474156"/>
          </a:xfrm>
          <a:prstGeom prst="flowChartTerminator">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a:extLst>
              <a:ext uri="{FF2B5EF4-FFF2-40B4-BE49-F238E27FC236}">
                <a16:creationId xmlns:a16="http://schemas.microsoft.com/office/drawing/2014/main" id="{30AD4FF6-AF11-4E41-8A17-803A5546A01A}"/>
              </a:ext>
            </a:extLst>
          </p:cNvPr>
          <p:cNvSpPr txBox="1"/>
          <p:nvPr/>
        </p:nvSpPr>
        <p:spPr>
          <a:xfrm>
            <a:off x="8771319" y="1343302"/>
            <a:ext cx="1702191" cy="338554"/>
          </a:xfrm>
          <a:prstGeom prst="rect">
            <a:avLst/>
          </a:prstGeom>
          <a:noFill/>
        </p:spPr>
        <p:txBody>
          <a:bodyPr wrap="square" rtlCol="0">
            <a:spAutoFit/>
          </a:bodyPr>
          <a:lstStyle/>
          <a:p>
            <a:r>
              <a:rPr lang="en-US" sz="1600" b="1" dirty="0"/>
              <a:t>Bank Details </a:t>
            </a:r>
          </a:p>
        </p:txBody>
      </p:sp>
      <p:sp>
        <p:nvSpPr>
          <p:cNvPr id="53" name="TextBox 52">
            <a:extLst>
              <a:ext uri="{FF2B5EF4-FFF2-40B4-BE49-F238E27FC236}">
                <a16:creationId xmlns:a16="http://schemas.microsoft.com/office/drawing/2014/main" id="{5ADA7957-A196-4A0D-A633-668132E01CAC}"/>
              </a:ext>
            </a:extLst>
          </p:cNvPr>
          <p:cNvSpPr txBox="1"/>
          <p:nvPr/>
        </p:nvSpPr>
        <p:spPr>
          <a:xfrm>
            <a:off x="7911394" y="2022798"/>
            <a:ext cx="3422040" cy="1815882"/>
          </a:xfrm>
          <a:prstGeom prst="rect">
            <a:avLst/>
          </a:prstGeom>
          <a:noFill/>
        </p:spPr>
        <p:txBody>
          <a:bodyPr wrap="square" rtlCol="0">
            <a:spAutoFit/>
          </a:bodyPr>
          <a:lstStyle/>
          <a:p>
            <a:r>
              <a:rPr lang="en-US" sz="1600" b="1" dirty="0"/>
              <a:t> Mercantile Bank Ltd. </a:t>
            </a:r>
          </a:p>
          <a:p>
            <a:endParaRPr lang="en-US" sz="1600" b="1" dirty="0"/>
          </a:p>
          <a:p>
            <a:r>
              <a:rPr lang="en-US" sz="1600" dirty="0"/>
              <a:t>Gulshan Branch,106 Gulshan Avenue. </a:t>
            </a:r>
          </a:p>
          <a:p>
            <a:r>
              <a:rPr lang="en-US" sz="1600" dirty="0"/>
              <a:t>Dhaka 1212,Bangladesh. </a:t>
            </a:r>
          </a:p>
          <a:p>
            <a:r>
              <a:rPr lang="en-US" sz="1600" dirty="0"/>
              <a:t>Phone #+880-028835276</a:t>
            </a:r>
          </a:p>
          <a:p>
            <a:r>
              <a:rPr lang="en-US" sz="1600" dirty="0"/>
              <a:t>Fax # +880-02-8835614. </a:t>
            </a:r>
          </a:p>
          <a:p>
            <a:r>
              <a:rPr lang="en-US" sz="1600" dirty="0"/>
              <a:t>SWIFT: MBLBBDDH019</a:t>
            </a:r>
          </a:p>
        </p:txBody>
      </p:sp>
      <p:sp>
        <p:nvSpPr>
          <p:cNvPr id="54" name="TextBox 53">
            <a:extLst>
              <a:ext uri="{FF2B5EF4-FFF2-40B4-BE49-F238E27FC236}">
                <a16:creationId xmlns:a16="http://schemas.microsoft.com/office/drawing/2014/main" id="{007CC4C5-9C00-40E8-ADB2-7B0013DA4D11}"/>
              </a:ext>
            </a:extLst>
          </p:cNvPr>
          <p:cNvSpPr txBox="1"/>
          <p:nvPr/>
        </p:nvSpPr>
        <p:spPr>
          <a:xfrm>
            <a:off x="9119242" y="4045897"/>
            <a:ext cx="1457216" cy="338554"/>
          </a:xfrm>
          <a:prstGeom prst="rect">
            <a:avLst/>
          </a:prstGeom>
          <a:noFill/>
        </p:spPr>
        <p:txBody>
          <a:bodyPr wrap="square" rtlCol="0">
            <a:spAutoFit/>
          </a:bodyPr>
          <a:lstStyle/>
          <a:p>
            <a:r>
              <a:rPr lang="en-US" sz="1600" b="1" dirty="0"/>
              <a:t>Address</a:t>
            </a:r>
          </a:p>
        </p:txBody>
      </p:sp>
      <p:sp>
        <p:nvSpPr>
          <p:cNvPr id="55" name="TextBox 54">
            <a:extLst>
              <a:ext uri="{FF2B5EF4-FFF2-40B4-BE49-F238E27FC236}">
                <a16:creationId xmlns:a16="http://schemas.microsoft.com/office/drawing/2014/main" id="{7D99A7D2-7CAB-405F-ACD7-8679BEFFB7AB}"/>
              </a:ext>
            </a:extLst>
          </p:cNvPr>
          <p:cNvSpPr txBox="1"/>
          <p:nvPr/>
        </p:nvSpPr>
        <p:spPr>
          <a:xfrm>
            <a:off x="7759551" y="4670213"/>
            <a:ext cx="3725725" cy="2092881"/>
          </a:xfrm>
          <a:prstGeom prst="rect">
            <a:avLst/>
          </a:prstGeom>
          <a:noFill/>
        </p:spPr>
        <p:txBody>
          <a:bodyPr wrap="square" rtlCol="0">
            <a:spAutoFit/>
          </a:bodyPr>
          <a:lstStyle/>
          <a:p>
            <a:r>
              <a:rPr lang="en-US" sz="1600" b="1" dirty="0"/>
              <a:t>Corporate Office :</a:t>
            </a:r>
          </a:p>
          <a:p>
            <a:r>
              <a:rPr lang="en-US" sz="1600" dirty="0"/>
              <a:t>House :488 (1</a:t>
            </a:r>
            <a:r>
              <a:rPr lang="en-US" sz="1600" baseline="30000" dirty="0"/>
              <a:t>st</a:t>
            </a:r>
            <a:r>
              <a:rPr lang="en-US" sz="1600" dirty="0"/>
              <a:t> &amp; 2</a:t>
            </a:r>
            <a:r>
              <a:rPr lang="en-US" sz="1600" baseline="30000" dirty="0"/>
              <a:t>nd</a:t>
            </a:r>
            <a:r>
              <a:rPr lang="en-US" sz="1600" dirty="0"/>
              <a:t> Floor),Road: 8,</a:t>
            </a:r>
          </a:p>
          <a:p>
            <a:r>
              <a:rPr lang="en-US" sz="1600" dirty="0"/>
              <a:t>Baridhara DOHS,Dhaka-1206.</a:t>
            </a:r>
          </a:p>
          <a:p>
            <a:endParaRPr lang="en-US" sz="1600" dirty="0"/>
          </a:p>
          <a:p>
            <a:r>
              <a:rPr lang="en-US" sz="1600" b="1" dirty="0"/>
              <a:t>Factory Office :</a:t>
            </a:r>
          </a:p>
          <a:p>
            <a:r>
              <a:rPr lang="en-US" sz="1600" dirty="0"/>
              <a:t>Baraider Chala, Sreepur, Gazipur, </a:t>
            </a:r>
          </a:p>
          <a:p>
            <a:r>
              <a:rPr lang="en-US" sz="1600" dirty="0"/>
              <a:t>Bangladesh. </a:t>
            </a:r>
          </a:p>
          <a:p>
            <a:endParaRPr lang="en-US" dirty="0"/>
          </a:p>
        </p:txBody>
      </p:sp>
    </p:spTree>
    <p:extLst>
      <p:ext uri="{BB962C8B-B14F-4D97-AF65-F5344CB8AC3E}">
        <p14:creationId xmlns:p14="http://schemas.microsoft.com/office/powerpoint/2010/main" val="10843572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BEEF61E0-CF46-42AC-9C39-84775A257B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31" y="0"/>
            <a:ext cx="12174069" cy="6824975"/>
          </a:xfrm>
          <a:prstGeom prst="rect">
            <a:avLst/>
          </a:prstGeom>
        </p:spPr>
      </p:pic>
    </p:spTree>
    <p:extLst>
      <p:ext uri="{BB962C8B-B14F-4D97-AF65-F5344CB8AC3E}">
        <p14:creationId xmlns:p14="http://schemas.microsoft.com/office/powerpoint/2010/main" val="1776969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5FE84E-283A-40BA-B11B-1A689C8AA8DE}"/>
              </a:ext>
            </a:extLst>
          </p:cNvPr>
          <p:cNvSpPr/>
          <p:nvPr/>
        </p:nvSpPr>
        <p:spPr>
          <a:xfrm>
            <a:off x="11400621" y="-5048"/>
            <a:ext cx="824753" cy="6858000"/>
          </a:xfrm>
          <a:prstGeom prst="rect">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4FCDC34F-492C-4609-8E6E-567D56590E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065" y="258831"/>
            <a:ext cx="1102936" cy="554211"/>
          </a:xfrm>
          <a:prstGeom prst="rect">
            <a:avLst/>
          </a:prstGeom>
        </p:spPr>
      </p:pic>
      <p:sp>
        <p:nvSpPr>
          <p:cNvPr id="3" name="TextBox 2">
            <a:extLst>
              <a:ext uri="{FF2B5EF4-FFF2-40B4-BE49-F238E27FC236}">
                <a16:creationId xmlns:a16="http://schemas.microsoft.com/office/drawing/2014/main" id="{138B7657-FC19-41BD-9FFD-80464E869332}"/>
              </a:ext>
            </a:extLst>
          </p:cNvPr>
          <p:cNvSpPr txBox="1"/>
          <p:nvPr/>
        </p:nvSpPr>
        <p:spPr>
          <a:xfrm>
            <a:off x="3662426" y="1312974"/>
            <a:ext cx="4500283" cy="5539978"/>
          </a:xfrm>
          <a:prstGeom prst="rect">
            <a:avLst/>
          </a:prstGeom>
          <a:noFill/>
        </p:spPr>
        <p:txBody>
          <a:bodyPr wrap="square" rtlCol="0">
            <a:spAutoFit/>
          </a:bodyPr>
          <a:lstStyle/>
          <a:p>
            <a:r>
              <a:rPr lang="en-US" sz="1600" b="1" dirty="0">
                <a:latin typeface="Franklin Gothic Demi" panose="020B0703020102020204" pitchFamily="34" charset="0"/>
              </a:rPr>
              <a:t>About Company</a:t>
            </a:r>
          </a:p>
          <a:p>
            <a:endParaRPr lang="en-US" sz="1600" b="1" dirty="0">
              <a:latin typeface="Franklin Gothic Demi" panose="020B0703020102020204" pitchFamily="34" charset="0"/>
            </a:endParaRPr>
          </a:p>
          <a:p>
            <a:r>
              <a:rPr lang="en-US" sz="1600" b="1" dirty="0">
                <a:latin typeface="Franklin Gothic Demi" panose="020B0703020102020204" pitchFamily="34" charset="0"/>
              </a:rPr>
              <a:t>Vision &amp; Mission</a:t>
            </a:r>
          </a:p>
          <a:p>
            <a:endParaRPr lang="en-US" sz="1600" b="1" dirty="0">
              <a:latin typeface="Franklin Gothic Demi" panose="020B0703020102020204" pitchFamily="34" charset="0"/>
            </a:endParaRPr>
          </a:p>
          <a:p>
            <a:r>
              <a:rPr lang="en-US" sz="1600" b="1" dirty="0">
                <a:latin typeface="Franklin Gothic Demi" panose="020B0703020102020204" pitchFamily="34" charset="0"/>
              </a:rPr>
              <a:t>Our Customers</a:t>
            </a:r>
          </a:p>
          <a:p>
            <a:endParaRPr lang="en-US" sz="1600" b="1" dirty="0">
              <a:latin typeface="Franklin Gothic Demi" panose="020B0703020102020204" pitchFamily="34" charset="0"/>
            </a:endParaRPr>
          </a:p>
          <a:p>
            <a:r>
              <a:rPr lang="en-US" sz="1600" b="1" dirty="0">
                <a:latin typeface="Franklin Gothic Demi" panose="020B0703020102020204" pitchFamily="34" charset="0"/>
              </a:rPr>
              <a:t>Our top Customers</a:t>
            </a:r>
          </a:p>
          <a:p>
            <a:endParaRPr lang="en-US" sz="1600" b="1" dirty="0">
              <a:latin typeface="Franklin Gothic Demi" panose="020B0703020102020204" pitchFamily="34" charset="0"/>
            </a:endParaRPr>
          </a:p>
          <a:p>
            <a:r>
              <a:rPr lang="en-US" sz="1600" b="1" dirty="0">
                <a:latin typeface="Franklin Gothic Demi" panose="020B0703020102020204" pitchFamily="34" charset="0"/>
              </a:rPr>
              <a:t>Certifications</a:t>
            </a:r>
          </a:p>
          <a:p>
            <a:endParaRPr lang="en-US" sz="1600" b="1" dirty="0">
              <a:latin typeface="Franklin Gothic Demi" panose="020B0703020102020204" pitchFamily="34" charset="0"/>
            </a:endParaRPr>
          </a:p>
          <a:p>
            <a:r>
              <a:rPr lang="en-US" sz="1600" b="1" dirty="0">
                <a:latin typeface="Franklin Gothic Demi" panose="020B0703020102020204" pitchFamily="34" charset="0"/>
              </a:rPr>
              <a:t>Quality Control SOP</a:t>
            </a:r>
          </a:p>
          <a:p>
            <a:endParaRPr lang="en-US" sz="1600" b="1" dirty="0">
              <a:latin typeface="Franklin Gothic Demi" panose="020B0703020102020204" pitchFamily="34" charset="0"/>
            </a:endParaRPr>
          </a:p>
          <a:p>
            <a:r>
              <a:rPr lang="en-US" sz="1600" b="1" dirty="0">
                <a:latin typeface="Franklin Gothic Demi" panose="020B0703020102020204" pitchFamily="34" charset="0"/>
              </a:rPr>
              <a:t>Machineries &amp; Capacity</a:t>
            </a:r>
          </a:p>
          <a:p>
            <a:endParaRPr lang="en-US" sz="1600" b="1" dirty="0">
              <a:latin typeface="Franklin Gothic Demi" panose="020B0703020102020204" pitchFamily="34" charset="0"/>
            </a:endParaRPr>
          </a:p>
          <a:p>
            <a:r>
              <a:rPr lang="en-US" sz="1600" b="1" dirty="0">
                <a:latin typeface="Franklin Gothic Demi" panose="020B0703020102020204" pitchFamily="34" charset="0"/>
              </a:rPr>
              <a:t>Factory Overview</a:t>
            </a:r>
          </a:p>
          <a:p>
            <a:endParaRPr lang="en-US" sz="1600" b="1" dirty="0">
              <a:latin typeface="Franklin Gothic Demi" panose="020B0703020102020204" pitchFamily="34" charset="0"/>
            </a:endParaRPr>
          </a:p>
          <a:p>
            <a:r>
              <a:rPr lang="en-US" sz="1600" b="1" dirty="0">
                <a:latin typeface="Franklin Gothic Demi" panose="020B0703020102020204" pitchFamily="34" charset="0"/>
              </a:rPr>
              <a:t>Our Products</a:t>
            </a:r>
          </a:p>
          <a:p>
            <a:endParaRPr lang="en-US" sz="1600" b="1" dirty="0">
              <a:latin typeface="Franklin Gothic Demi" panose="020B0703020102020204" pitchFamily="34" charset="0"/>
            </a:endParaRPr>
          </a:p>
          <a:p>
            <a:r>
              <a:rPr lang="en-US" sz="1600" b="1" dirty="0">
                <a:latin typeface="Franklin Gothic Demi" panose="020B0703020102020204" pitchFamily="34" charset="0"/>
              </a:rPr>
              <a:t>Sustainability</a:t>
            </a:r>
          </a:p>
          <a:p>
            <a:endParaRPr lang="en-US" sz="1600" b="1" dirty="0">
              <a:latin typeface="Franklin Gothic Demi" panose="020B0703020102020204" pitchFamily="34" charset="0"/>
            </a:endParaRPr>
          </a:p>
          <a:p>
            <a:r>
              <a:rPr lang="en-US" sz="1600" b="1" dirty="0">
                <a:latin typeface="Franklin Gothic Demi" panose="020B0703020102020204" pitchFamily="34" charset="0"/>
              </a:rPr>
              <a:t>Contacts</a:t>
            </a:r>
          </a:p>
          <a:p>
            <a:endParaRPr lang="en-US" dirty="0"/>
          </a:p>
        </p:txBody>
      </p:sp>
      <p:sp>
        <p:nvSpPr>
          <p:cNvPr id="4" name="TextBox 3">
            <a:extLst>
              <a:ext uri="{FF2B5EF4-FFF2-40B4-BE49-F238E27FC236}">
                <a16:creationId xmlns:a16="http://schemas.microsoft.com/office/drawing/2014/main" id="{F1D6FF5B-0255-40E9-A5E2-9F2CDEDF4CAD}"/>
              </a:ext>
            </a:extLst>
          </p:cNvPr>
          <p:cNvSpPr txBox="1"/>
          <p:nvPr/>
        </p:nvSpPr>
        <p:spPr>
          <a:xfrm>
            <a:off x="2428507" y="166711"/>
            <a:ext cx="4632169" cy="646331"/>
          </a:xfrm>
          <a:prstGeom prst="rect">
            <a:avLst/>
          </a:prstGeom>
          <a:noFill/>
        </p:spPr>
        <p:txBody>
          <a:bodyPr wrap="square" rtlCol="0">
            <a:spAutoFit/>
          </a:bodyPr>
          <a:lstStyle/>
          <a:p>
            <a:r>
              <a:rPr lang="en-US" sz="3600" b="1" dirty="0">
                <a:solidFill>
                  <a:srgbClr val="002060"/>
                </a:solidFill>
                <a:latin typeface="Broadway" panose="04040905080B02020502" pitchFamily="82" charset="0"/>
              </a:rPr>
              <a:t>Table of  Contents</a:t>
            </a:r>
          </a:p>
        </p:txBody>
      </p:sp>
      <p:pic>
        <p:nvPicPr>
          <p:cNvPr id="7" name="Picture 6">
            <a:extLst>
              <a:ext uri="{FF2B5EF4-FFF2-40B4-BE49-F238E27FC236}">
                <a16:creationId xmlns:a16="http://schemas.microsoft.com/office/drawing/2014/main" id="{DDFA138D-400C-47FB-9D6D-998910EE7E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6919128" y="1515490"/>
            <a:ext cx="5877266" cy="3918178"/>
          </a:xfrm>
          <a:prstGeom prst="rect">
            <a:avLst/>
          </a:prstGeom>
        </p:spPr>
      </p:pic>
      <p:sp>
        <p:nvSpPr>
          <p:cNvPr id="25" name="Arrow: Pentagon 24">
            <a:extLst>
              <a:ext uri="{FF2B5EF4-FFF2-40B4-BE49-F238E27FC236}">
                <a16:creationId xmlns:a16="http://schemas.microsoft.com/office/drawing/2014/main" id="{70A0725D-E633-48B0-A9EF-5E1AF2D4903F}"/>
              </a:ext>
            </a:extLst>
          </p:cNvPr>
          <p:cNvSpPr/>
          <p:nvPr/>
        </p:nvSpPr>
        <p:spPr>
          <a:xfrm>
            <a:off x="3173718" y="1413250"/>
            <a:ext cx="433633" cy="16025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DD593BC7-5328-450E-A51C-54CB077A8A8E}"/>
              </a:ext>
            </a:extLst>
          </p:cNvPr>
          <p:cNvPicPr>
            <a:picLocks noChangeAspect="1"/>
          </p:cNvPicPr>
          <p:nvPr/>
        </p:nvPicPr>
        <p:blipFill>
          <a:blip r:embed="rId4"/>
          <a:stretch>
            <a:fillRect/>
          </a:stretch>
        </p:blipFill>
        <p:spPr>
          <a:xfrm>
            <a:off x="3179728" y="1904885"/>
            <a:ext cx="451143" cy="176799"/>
          </a:xfrm>
          <a:prstGeom prst="rect">
            <a:avLst/>
          </a:prstGeom>
        </p:spPr>
      </p:pic>
      <p:pic>
        <p:nvPicPr>
          <p:cNvPr id="27" name="Picture 26">
            <a:extLst>
              <a:ext uri="{FF2B5EF4-FFF2-40B4-BE49-F238E27FC236}">
                <a16:creationId xmlns:a16="http://schemas.microsoft.com/office/drawing/2014/main" id="{B8BA208C-3BBB-41D3-B208-783A205EBEAB}"/>
              </a:ext>
            </a:extLst>
          </p:cNvPr>
          <p:cNvPicPr>
            <a:picLocks noChangeAspect="1"/>
          </p:cNvPicPr>
          <p:nvPr/>
        </p:nvPicPr>
        <p:blipFill>
          <a:blip r:embed="rId4"/>
          <a:stretch>
            <a:fillRect/>
          </a:stretch>
        </p:blipFill>
        <p:spPr>
          <a:xfrm>
            <a:off x="3179728" y="2379390"/>
            <a:ext cx="451143" cy="176799"/>
          </a:xfrm>
          <a:prstGeom prst="rect">
            <a:avLst/>
          </a:prstGeom>
        </p:spPr>
      </p:pic>
      <p:pic>
        <p:nvPicPr>
          <p:cNvPr id="28" name="Picture 27">
            <a:extLst>
              <a:ext uri="{FF2B5EF4-FFF2-40B4-BE49-F238E27FC236}">
                <a16:creationId xmlns:a16="http://schemas.microsoft.com/office/drawing/2014/main" id="{A4A90EE0-4117-43A2-976B-F91C1772E5BA}"/>
              </a:ext>
            </a:extLst>
          </p:cNvPr>
          <p:cNvPicPr>
            <a:picLocks noChangeAspect="1"/>
          </p:cNvPicPr>
          <p:nvPr/>
        </p:nvPicPr>
        <p:blipFill>
          <a:blip r:embed="rId4"/>
          <a:stretch>
            <a:fillRect/>
          </a:stretch>
        </p:blipFill>
        <p:spPr>
          <a:xfrm>
            <a:off x="3179728" y="2851971"/>
            <a:ext cx="451143" cy="176799"/>
          </a:xfrm>
          <a:prstGeom prst="rect">
            <a:avLst/>
          </a:prstGeom>
        </p:spPr>
      </p:pic>
      <p:pic>
        <p:nvPicPr>
          <p:cNvPr id="29" name="Picture 28">
            <a:extLst>
              <a:ext uri="{FF2B5EF4-FFF2-40B4-BE49-F238E27FC236}">
                <a16:creationId xmlns:a16="http://schemas.microsoft.com/office/drawing/2014/main" id="{0EC5CE2D-B81F-4B36-84B1-B608B482BFCC}"/>
              </a:ext>
            </a:extLst>
          </p:cNvPr>
          <p:cNvPicPr>
            <a:picLocks noChangeAspect="1"/>
          </p:cNvPicPr>
          <p:nvPr/>
        </p:nvPicPr>
        <p:blipFill>
          <a:blip r:embed="rId4"/>
          <a:stretch>
            <a:fillRect/>
          </a:stretch>
        </p:blipFill>
        <p:spPr>
          <a:xfrm>
            <a:off x="3168066" y="3360425"/>
            <a:ext cx="451143" cy="176799"/>
          </a:xfrm>
          <a:prstGeom prst="rect">
            <a:avLst/>
          </a:prstGeom>
        </p:spPr>
      </p:pic>
      <p:pic>
        <p:nvPicPr>
          <p:cNvPr id="30" name="Picture 29">
            <a:extLst>
              <a:ext uri="{FF2B5EF4-FFF2-40B4-BE49-F238E27FC236}">
                <a16:creationId xmlns:a16="http://schemas.microsoft.com/office/drawing/2014/main" id="{7B5774EB-AF7B-442E-BF3C-822169E4434F}"/>
              </a:ext>
            </a:extLst>
          </p:cNvPr>
          <p:cNvPicPr>
            <a:picLocks noChangeAspect="1"/>
          </p:cNvPicPr>
          <p:nvPr/>
        </p:nvPicPr>
        <p:blipFill>
          <a:blip r:embed="rId4"/>
          <a:stretch>
            <a:fillRect/>
          </a:stretch>
        </p:blipFill>
        <p:spPr>
          <a:xfrm>
            <a:off x="3168066" y="3815440"/>
            <a:ext cx="451143" cy="176799"/>
          </a:xfrm>
          <a:prstGeom prst="rect">
            <a:avLst/>
          </a:prstGeom>
        </p:spPr>
      </p:pic>
      <p:pic>
        <p:nvPicPr>
          <p:cNvPr id="31" name="Picture 30">
            <a:extLst>
              <a:ext uri="{FF2B5EF4-FFF2-40B4-BE49-F238E27FC236}">
                <a16:creationId xmlns:a16="http://schemas.microsoft.com/office/drawing/2014/main" id="{ED3AF753-78E4-4ACD-9EFA-A803E4A47A82}"/>
              </a:ext>
            </a:extLst>
          </p:cNvPr>
          <p:cNvPicPr>
            <a:picLocks noChangeAspect="1"/>
          </p:cNvPicPr>
          <p:nvPr/>
        </p:nvPicPr>
        <p:blipFill>
          <a:blip r:embed="rId4"/>
          <a:stretch>
            <a:fillRect/>
          </a:stretch>
        </p:blipFill>
        <p:spPr>
          <a:xfrm>
            <a:off x="3156208" y="4324884"/>
            <a:ext cx="451143" cy="176799"/>
          </a:xfrm>
          <a:prstGeom prst="rect">
            <a:avLst/>
          </a:prstGeom>
        </p:spPr>
      </p:pic>
      <p:sp>
        <p:nvSpPr>
          <p:cNvPr id="33" name="TextBox 32">
            <a:extLst>
              <a:ext uri="{FF2B5EF4-FFF2-40B4-BE49-F238E27FC236}">
                <a16:creationId xmlns:a16="http://schemas.microsoft.com/office/drawing/2014/main" id="{C81BF544-CD2E-4CFE-B364-2B15C4334E94}"/>
              </a:ext>
            </a:extLst>
          </p:cNvPr>
          <p:cNvSpPr txBox="1"/>
          <p:nvPr/>
        </p:nvSpPr>
        <p:spPr>
          <a:xfrm>
            <a:off x="3157079" y="1314466"/>
            <a:ext cx="479234" cy="369332"/>
          </a:xfrm>
          <a:prstGeom prst="rect">
            <a:avLst/>
          </a:prstGeom>
          <a:noFill/>
        </p:spPr>
        <p:txBody>
          <a:bodyPr wrap="square" rtlCol="0">
            <a:spAutoFit/>
          </a:bodyPr>
          <a:lstStyle/>
          <a:p>
            <a:r>
              <a:rPr lang="en-US" dirty="0"/>
              <a:t>01</a:t>
            </a:r>
          </a:p>
        </p:txBody>
      </p:sp>
      <p:sp>
        <p:nvSpPr>
          <p:cNvPr id="35" name="TextBox 34">
            <a:extLst>
              <a:ext uri="{FF2B5EF4-FFF2-40B4-BE49-F238E27FC236}">
                <a16:creationId xmlns:a16="http://schemas.microsoft.com/office/drawing/2014/main" id="{28FFB71A-A93B-4240-8EB6-9D214F6D5F7A}"/>
              </a:ext>
            </a:extLst>
          </p:cNvPr>
          <p:cNvSpPr txBox="1"/>
          <p:nvPr/>
        </p:nvSpPr>
        <p:spPr>
          <a:xfrm>
            <a:off x="3157079" y="1810379"/>
            <a:ext cx="479233" cy="369332"/>
          </a:xfrm>
          <a:prstGeom prst="rect">
            <a:avLst/>
          </a:prstGeom>
          <a:noFill/>
        </p:spPr>
        <p:txBody>
          <a:bodyPr wrap="square" rtlCol="0">
            <a:spAutoFit/>
          </a:bodyPr>
          <a:lstStyle/>
          <a:p>
            <a:r>
              <a:rPr lang="en-US" dirty="0"/>
              <a:t>02</a:t>
            </a:r>
          </a:p>
        </p:txBody>
      </p:sp>
      <p:pic>
        <p:nvPicPr>
          <p:cNvPr id="36" name="Picture 35">
            <a:extLst>
              <a:ext uri="{FF2B5EF4-FFF2-40B4-BE49-F238E27FC236}">
                <a16:creationId xmlns:a16="http://schemas.microsoft.com/office/drawing/2014/main" id="{6FDC6DF9-D6D8-40C8-BD97-5EA096E24AB2}"/>
              </a:ext>
            </a:extLst>
          </p:cNvPr>
          <p:cNvPicPr>
            <a:picLocks noChangeAspect="1"/>
          </p:cNvPicPr>
          <p:nvPr/>
        </p:nvPicPr>
        <p:blipFill>
          <a:blip r:embed="rId4"/>
          <a:stretch>
            <a:fillRect/>
          </a:stretch>
        </p:blipFill>
        <p:spPr>
          <a:xfrm>
            <a:off x="3150641" y="4800629"/>
            <a:ext cx="451143" cy="176799"/>
          </a:xfrm>
          <a:prstGeom prst="rect">
            <a:avLst/>
          </a:prstGeom>
        </p:spPr>
      </p:pic>
      <p:pic>
        <p:nvPicPr>
          <p:cNvPr id="37" name="Picture 36">
            <a:extLst>
              <a:ext uri="{FF2B5EF4-FFF2-40B4-BE49-F238E27FC236}">
                <a16:creationId xmlns:a16="http://schemas.microsoft.com/office/drawing/2014/main" id="{63348126-CBD6-42CD-8117-78F395649782}"/>
              </a:ext>
            </a:extLst>
          </p:cNvPr>
          <p:cNvPicPr>
            <a:picLocks noChangeAspect="1"/>
          </p:cNvPicPr>
          <p:nvPr/>
        </p:nvPicPr>
        <p:blipFill>
          <a:blip r:embed="rId4"/>
          <a:stretch>
            <a:fillRect/>
          </a:stretch>
        </p:blipFill>
        <p:spPr>
          <a:xfrm>
            <a:off x="3157079" y="5289757"/>
            <a:ext cx="451143" cy="176799"/>
          </a:xfrm>
          <a:prstGeom prst="rect">
            <a:avLst/>
          </a:prstGeom>
        </p:spPr>
      </p:pic>
      <p:pic>
        <p:nvPicPr>
          <p:cNvPr id="38" name="Picture 37">
            <a:extLst>
              <a:ext uri="{FF2B5EF4-FFF2-40B4-BE49-F238E27FC236}">
                <a16:creationId xmlns:a16="http://schemas.microsoft.com/office/drawing/2014/main" id="{920F8CA6-BAF5-44E5-B4C7-04D45C9E0467}"/>
              </a:ext>
            </a:extLst>
          </p:cNvPr>
          <p:cNvPicPr>
            <a:picLocks noChangeAspect="1"/>
          </p:cNvPicPr>
          <p:nvPr/>
        </p:nvPicPr>
        <p:blipFill>
          <a:blip r:embed="rId4"/>
          <a:stretch>
            <a:fillRect/>
          </a:stretch>
        </p:blipFill>
        <p:spPr>
          <a:xfrm>
            <a:off x="3150641" y="5788142"/>
            <a:ext cx="451143" cy="176799"/>
          </a:xfrm>
          <a:prstGeom prst="rect">
            <a:avLst/>
          </a:prstGeom>
        </p:spPr>
      </p:pic>
      <p:pic>
        <p:nvPicPr>
          <p:cNvPr id="39" name="Picture 38">
            <a:extLst>
              <a:ext uri="{FF2B5EF4-FFF2-40B4-BE49-F238E27FC236}">
                <a16:creationId xmlns:a16="http://schemas.microsoft.com/office/drawing/2014/main" id="{1BFF27A5-E51F-42B2-A465-4B7BE5C913CC}"/>
              </a:ext>
            </a:extLst>
          </p:cNvPr>
          <p:cNvPicPr>
            <a:picLocks noChangeAspect="1"/>
          </p:cNvPicPr>
          <p:nvPr/>
        </p:nvPicPr>
        <p:blipFill>
          <a:blip r:embed="rId4"/>
          <a:stretch>
            <a:fillRect/>
          </a:stretch>
        </p:blipFill>
        <p:spPr>
          <a:xfrm>
            <a:off x="3138081" y="6282072"/>
            <a:ext cx="451143" cy="176799"/>
          </a:xfrm>
          <a:prstGeom prst="rect">
            <a:avLst/>
          </a:prstGeom>
        </p:spPr>
      </p:pic>
      <p:sp>
        <p:nvSpPr>
          <p:cNvPr id="41" name="TextBox 40">
            <a:extLst>
              <a:ext uri="{FF2B5EF4-FFF2-40B4-BE49-F238E27FC236}">
                <a16:creationId xmlns:a16="http://schemas.microsoft.com/office/drawing/2014/main" id="{F3D44C04-6672-48EC-8EFC-3D00D6A769D9}"/>
              </a:ext>
            </a:extLst>
          </p:cNvPr>
          <p:cNvSpPr txBox="1"/>
          <p:nvPr/>
        </p:nvSpPr>
        <p:spPr>
          <a:xfrm>
            <a:off x="3132688" y="2263128"/>
            <a:ext cx="419589" cy="369332"/>
          </a:xfrm>
          <a:prstGeom prst="rect">
            <a:avLst/>
          </a:prstGeom>
          <a:noFill/>
        </p:spPr>
        <p:txBody>
          <a:bodyPr wrap="square" rtlCol="0">
            <a:spAutoFit/>
          </a:bodyPr>
          <a:lstStyle/>
          <a:p>
            <a:r>
              <a:rPr lang="en-US" dirty="0"/>
              <a:t>03</a:t>
            </a:r>
          </a:p>
        </p:txBody>
      </p:sp>
      <p:sp>
        <p:nvSpPr>
          <p:cNvPr id="42" name="TextBox 41">
            <a:extLst>
              <a:ext uri="{FF2B5EF4-FFF2-40B4-BE49-F238E27FC236}">
                <a16:creationId xmlns:a16="http://schemas.microsoft.com/office/drawing/2014/main" id="{FE19740B-01E8-4A33-BADA-5ED46CAAE93E}"/>
              </a:ext>
            </a:extLst>
          </p:cNvPr>
          <p:cNvSpPr txBox="1"/>
          <p:nvPr/>
        </p:nvSpPr>
        <p:spPr>
          <a:xfrm>
            <a:off x="3155317" y="2732232"/>
            <a:ext cx="428343" cy="369332"/>
          </a:xfrm>
          <a:prstGeom prst="rect">
            <a:avLst/>
          </a:prstGeom>
          <a:noFill/>
        </p:spPr>
        <p:txBody>
          <a:bodyPr wrap="square" rtlCol="0">
            <a:spAutoFit/>
          </a:bodyPr>
          <a:lstStyle/>
          <a:p>
            <a:r>
              <a:rPr lang="en-US" dirty="0"/>
              <a:t>04</a:t>
            </a:r>
          </a:p>
        </p:txBody>
      </p:sp>
      <p:sp>
        <p:nvSpPr>
          <p:cNvPr id="43" name="TextBox 42">
            <a:extLst>
              <a:ext uri="{FF2B5EF4-FFF2-40B4-BE49-F238E27FC236}">
                <a16:creationId xmlns:a16="http://schemas.microsoft.com/office/drawing/2014/main" id="{BB1EAAE8-C2C5-4FD8-9370-B18F718691F5}"/>
              </a:ext>
            </a:extLst>
          </p:cNvPr>
          <p:cNvSpPr txBox="1"/>
          <p:nvPr/>
        </p:nvSpPr>
        <p:spPr>
          <a:xfrm>
            <a:off x="3131850" y="3252528"/>
            <a:ext cx="683634" cy="369332"/>
          </a:xfrm>
          <a:prstGeom prst="rect">
            <a:avLst/>
          </a:prstGeom>
          <a:noFill/>
        </p:spPr>
        <p:txBody>
          <a:bodyPr wrap="square" rtlCol="0">
            <a:spAutoFit/>
          </a:bodyPr>
          <a:lstStyle/>
          <a:p>
            <a:r>
              <a:rPr lang="en-US" dirty="0"/>
              <a:t>05</a:t>
            </a:r>
          </a:p>
        </p:txBody>
      </p:sp>
      <p:sp>
        <p:nvSpPr>
          <p:cNvPr id="44" name="TextBox 43">
            <a:extLst>
              <a:ext uri="{FF2B5EF4-FFF2-40B4-BE49-F238E27FC236}">
                <a16:creationId xmlns:a16="http://schemas.microsoft.com/office/drawing/2014/main" id="{562A9DB4-9595-4439-BCB3-261DE53EF8C1}"/>
              </a:ext>
            </a:extLst>
          </p:cNvPr>
          <p:cNvSpPr txBox="1"/>
          <p:nvPr/>
        </p:nvSpPr>
        <p:spPr>
          <a:xfrm>
            <a:off x="3108259" y="3714144"/>
            <a:ext cx="510789" cy="369332"/>
          </a:xfrm>
          <a:prstGeom prst="rect">
            <a:avLst/>
          </a:prstGeom>
          <a:noFill/>
        </p:spPr>
        <p:txBody>
          <a:bodyPr wrap="square" rtlCol="0">
            <a:spAutoFit/>
          </a:bodyPr>
          <a:lstStyle/>
          <a:p>
            <a:r>
              <a:rPr lang="en-US" dirty="0"/>
              <a:t>06</a:t>
            </a:r>
          </a:p>
        </p:txBody>
      </p:sp>
      <p:sp>
        <p:nvSpPr>
          <p:cNvPr id="45" name="TextBox 44">
            <a:extLst>
              <a:ext uri="{FF2B5EF4-FFF2-40B4-BE49-F238E27FC236}">
                <a16:creationId xmlns:a16="http://schemas.microsoft.com/office/drawing/2014/main" id="{37A7BD48-CBEA-4215-BD84-F5371474C3CA}"/>
              </a:ext>
            </a:extLst>
          </p:cNvPr>
          <p:cNvSpPr txBox="1"/>
          <p:nvPr/>
        </p:nvSpPr>
        <p:spPr>
          <a:xfrm>
            <a:off x="3136473" y="4222068"/>
            <a:ext cx="561679" cy="369332"/>
          </a:xfrm>
          <a:prstGeom prst="rect">
            <a:avLst/>
          </a:prstGeom>
          <a:noFill/>
        </p:spPr>
        <p:txBody>
          <a:bodyPr wrap="square" rtlCol="0">
            <a:spAutoFit/>
          </a:bodyPr>
          <a:lstStyle/>
          <a:p>
            <a:r>
              <a:rPr lang="en-US" dirty="0"/>
              <a:t>07</a:t>
            </a:r>
          </a:p>
        </p:txBody>
      </p:sp>
      <p:sp>
        <p:nvSpPr>
          <p:cNvPr id="46" name="TextBox 45">
            <a:extLst>
              <a:ext uri="{FF2B5EF4-FFF2-40B4-BE49-F238E27FC236}">
                <a16:creationId xmlns:a16="http://schemas.microsoft.com/office/drawing/2014/main" id="{68663B5A-1FAF-4CD8-BDBC-FCFC233D3A57}"/>
              </a:ext>
            </a:extLst>
          </p:cNvPr>
          <p:cNvSpPr txBox="1"/>
          <p:nvPr/>
        </p:nvSpPr>
        <p:spPr>
          <a:xfrm>
            <a:off x="3122968" y="4691868"/>
            <a:ext cx="428343" cy="369332"/>
          </a:xfrm>
          <a:prstGeom prst="rect">
            <a:avLst/>
          </a:prstGeom>
          <a:noFill/>
        </p:spPr>
        <p:txBody>
          <a:bodyPr wrap="square" rtlCol="0">
            <a:spAutoFit/>
          </a:bodyPr>
          <a:lstStyle/>
          <a:p>
            <a:r>
              <a:rPr lang="en-US" dirty="0"/>
              <a:t>08</a:t>
            </a:r>
          </a:p>
        </p:txBody>
      </p:sp>
      <p:sp>
        <p:nvSpPr>
          <p:cNvPr id="47" name="TextBox 46">
            <a:extLst>
              <a:ext uri="{FF2B5EF4-FFF2-40B4-BE49-F238E27FC236}">
                <a16:creationId xmlns:a16="http://schemas.microsoft.com/office/drawing/2014/main" id="{DA4435AD-3618-45DD-921E-75AA2008BA17}"/>
              </a:ext>
            </a:extLst>
          </p:cNvPr>
          <p:cNvSpPr txBox="1"/>
          <p:nvPr/>
        </p:nvSpPr>
        <p:spPr>
          <a:xfrm>
            <a:off x="3128837" y="5199792"/>
            <a:ext cx="533589" cy="369332"/>
          </a:xfrm>
          <a:prstGeom prst="rect">
            <a:avLst/>
          </a:prstGeom>
          <a:noFill/>
        </p:spPr>
        <p:txBody>
          <a:bodyPr wrap="square" rtlCol="0">
            <a:spAutoFit/>
          </a:bodyPr>
          <a:lstStyle/>
          <a:p>
            <a:r>
              <a:rPr lang="en-US" dirty="0"/>
              <a:t>09</a:t>
            </a:r>
          </a:p>
        </p:txBody>
      </p:sp>
      <p:sp>
        <p:nvSpPr>
          <p:cNvPr id="48" name="TextBox 47">
            <a:extLst>
              <a:ext uri="{FF2B5EF4-FFF2-40B4-BE49-F238E27FC236}">
                <a16:creationId xmlns:a16="http://schemas.microsoft.com/office/drawing/2014/main" id="{8ED5FD6D-A1FB-4039-8CD6-70BC953BCB2E}"/>
              </a:ext>
            </a:extLst>
          </p:cNvPr>
          <p:cNvSpPr txBox="1"/>
          <p:nvPr/>
        </p:nvSpPr>
        <p:spPr>
          <a:xfrm>
            <a:off x="3122968" y="5669592"/>
            <a:ext cx="533589" cy="369332"/>
          </a:xfrm>
          <a:prstGeom prst="rect">
            <a:avLst/>
          </a:prstGeom>
          <a:noFill/>
        </p:spPr>
        <p:txBody>
          <a:bodyPr wrap="square" rtlCol="0">
            <a:spAutoFit/>
          </a:bodyPr>
          <a:lstStyle/>
          <a:p>
            <a:r>
              <a:rPr lang="en-US" dirty="0"/>
              <a:t>10</a:t>
            </a:r>
          </a:p>
        </p:txBody>
      </p:sp>
      <p:sp>
        <p:nvSpPr>
          <p:cNvPr id="49" name="TextBox 48">
            <a:extLst>
              <a:ext uri="{FF2B5EF4-FFF2-40B4-BE49-F238E27FC236}">
                <a16:creationId xmlns:a16="http://schemas.microsoft.com/office/drawing/2014/main" id="{6A829914-E890-43D0-96CB-E854425F7527}"/>
              </a:ext>
            </a:extLst>
          </p:cNvPr>
          <p:cNvSpPr txBox="1"/>
          <p:nvPr/>
        </p:nvSpPr>
        <p:spPr>
          <a:xfrm>
            <a:off x="3129588" y="6177516"/>
            <a:ext cx="551422" cy="369332"/>
          </a:xfrm>
          <a:prstGeom prst="rect">
            <a:avLst/>
          </a:prstGeom>
          <a:noFill/>
        </p:spPr>
        <p:txBody>
          <a:bodyPr wrap="square" rtlCol="0">
            <a:spAutoFit/>
          </a:bodyPr>
          <a:lstStyle/>
          <a:p>
            <a:r>
              <a:rPr lang="en-US" dirty="0"/>
              <a:t>11</a:t>
            </a:r>
          </a:p>
        </p:txBody>
      </p:sp>
    </p:spTree>
    <p:extLst>
      <p:ext uri="{BB962C8B-B14F-4D97-AF65-F5344CB8AC3E}">
        <p14:creationId xmlns:p14="http://schemas.microsoft.com/office/powerpoint/2010/main" val="2059640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5FE84E-283A-40BA-B11B-1A689C8AA8DE}"/>
              </a:ext>
            </a:extLst>
          </p:cNvPr>
          <p:cNvSpPr/>
          <p:nvPr/>
        </p:nvSpPr>
        <p:spPr>
          <a:xfrm>
            <a:off x="0" y="0"/>
            <a:ext cx="367698" cy="6858000"/>
          </a:xfrm>
          <a:prstGeom prst="rect">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5760AC34-B9AE-4EFE-ACF5-43BC6810DA46}"/>
              </a:ext>
            </a:extLst>
          </p:cNvPr>
          <p:cNvSpPr txBox="1"/>
          <p:nvPr/>
        </p:nvSpPr>
        <p:spPr>
          <a:xfrm>
            <a:off x="6431823" y="151780"/>
            <a:ext cx="2636079" cy="646331"/>
          </a:xfrm>
          <a:prstGeom prst="rect">
            <a:avLst/>
          </a:prstGeom>
          <a:noFill/>
        </p:spPr>
        <p:txBody>
          <a:bodyPr wrap="square" rtlCol="0">
            <a:spAutoFit/>
          </a:bodyPr>
          <a:lstStyle/>
          <a:p>
            <a:r>
              <a:rPr lang="en-US" sz="3600" b="1" dirty="0">
                <a:solidFill>
                  <a:srgbClr val="002060"/>
                </a:solidFill>
                <a:latin typeface="Broadway" panose="04040905080B02020502" pitchFamily="82" charset="0"/>
              </a:rPr>
              <a:t>ABOUT US</a:t>
            </a:r>
          </a:p>
        </p:txBody>
      </p:sp>
      <p:pic>
        <p:nvPicPr>
          <p:cNvPr id="7" name="Picture 6">
            <a:extLst>
              <a:ext uri="{FF2B5EF4-FFF2-40B4-BE49-F238E27FC236}">
                <a16:creationId xmlns:a16="http://schemas.microsoft.com/office/drawing/2014/main" id="{538E87B6-6E24-41A3-9106-991B4038B7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849" y="516627"/>
            <a:ext cx="4000600" cy="5824746"/>
          </a:xfrm>
          <a:prstGeom prst="rect">
            <a:avLst/>
          </a:prstGeom>
        </p:spPr>
      </p:pic>
      <p:sp>
        <p:nvSpPr>
          <p:cNvPr id="3" name="Rectangle 2">
            <a:extLst>
              <a:ext uri="{FF2B5EF4-FFF2-40B4-BE49-F238E27FC236}">
                <a16:creationId xmlns:a16="http://schemas.microsoft.com/office/drawing/2014/main" id="{C70A315C-715D-42A2-A738-8E543FF9CDF6}"/>
              </a:ext>
            </a:extLst>
          </p:cNvPr>
          <p:cNvSpPr/>
          <p:nvPr/>
        </p:nvSpPr>
        <p:spPr>
          <a:xfrm>
            <a:off x="4649989" y="1421783"/>
            <a:ext cx="7173514" cy="5016758"/>
          </a:xfrm>
          <a:prstGeom prst="rect">
            <a:avLst/>
          </a:prstGeom>
        </p:spPr>
        <p:txBody>
          <a:bodyPr wrap="square">
            <a:spAutoFit/>
          </a:bodyPr>
          <a:lstStyle/>
          <a:p>
            <a:pPr marL="285750" lvl="0" indent="-285750" algn="just">
              <a:buFont typeface="Wingdings" panose="05000000000000000000" pitchFamily="2" charset="2"/>
              <a:buChar char="Ø"/>
            </a:pPr>
            <a:r>
              <a:rPr lang="en-US" sz="1600" dirty="0">
                <a:latin typeface="Franklin Gothic Demi" panose="020B0703020102020204" pitchFamily="34" charset="0"/>
              </a:rPr>
              <a:t>MNR Design is one of the leading sweater manufacturing company since its inauguration in 2018. It has demonstrated its full commitment towards delivering quality products and services that enabled the organization surpass the expectation of its customers across the world. The organization’s client base includes renowned international retailers and the biggest brands of the apparel industry. </a:t>
            </a:r>
          </a:p>
          <a:p>
            <a:pPr marL="285750" lvl="0" indent="-285750" algn="just">
              <a:buFont typeface="Wingdings" panose="05000000000000000000" pitchFamily="2" charset="2"/>
              <a:buChar char="Ø"/>
            </a:pPr>
            <a:endParaRPr lang="en-US" sz="1600" dirty="0">
              <a:latin typeface="Franklin Gothic Demi" panose="020B0703020102020204" pitchFamily="34" charset="0"/>
            </a:endParaRPr>
          </a:p>
          <a:p>
            <a:pPr marL="285750" lvl="0" indent="-285750" algn="just">
              <a:buFont typeface="Wingdings" panose="05000000000000000000" pitchFamily="2" charset="2"/>
              <a:buChar char="Ø"/>
            </a:pPr>
            <a:endParaRPr lang="en-US" sz="1600" dirty="0">
              <a:latin typeface="Franklin Gothic Demi" panose="020B0703020102020204" pitchFamily="34" charset="0"/>
            </a:endParaRPr>
          </a:p>
          <a:p>
            <a:pPr marL="285750" lvl="0" indent="-285750" algn="just">
              <a:buFont typeface="Wingdings" panose="05000000000000000000" pitchFamily="2" charset="2"/>
              <a:buChar char="Ø"/>
            </a:pPr>
            <a:r>
              <a:rPr lang="en-US" sz="1600" dirty="0">
                <a:latin typeface="Franklin Gothic Demi" panose="020B0703020102020204" pitchFamily="34" charset="0"/>
              </a:rPr>
              <a:t>We are offering wide product range to the valuable clients, which is the biggest strength of this Organization. MNR Design is producing 100% Cashmere wool, 100% Merino wool, 100% Lamb’s wool and wool blend products beside local and imported fancy yarn with join life. We are able to produce all kinds of jacquard knitting including intarsia in a short lead time. </a:t>
            </a:r>
          </a:p>
          <a:p>
            <a:pPr marL="285750" lvl="0" indent="-285750" algn="just">
              <a:buFont typeface="Wingdings" panose="05000000000000000000" pitchFamily="2" charset="2"/>
              <a:buChar char="Ø"/>
            </a:pPr>
            <a:endParaRPr lang="en-US" sz="1600" dirty="0">
              <a:latin typeface="Franklin Gothic Demi" panose="020B0703020102020204" pitchFamily="34" charset="0"/>
            </a:endParaRPr>
          </a:p>
          <a:p>
            <a:pPr marL="285750" lvl="0" indent="-285750" algn="just">
              <a:buFont typeface="Wingdings" panose="05000000000000000000" pitchFamily="2" charset="2"/>
              <a:buChar char="Ø"/>
            </a:pPr>
            <a:endParaRPr lang="en-US" sz="1600" dirty="0">
              <a:latin typeface="Franklin Gothic Demi" panose="020B0703020102020204" pitchFamily="34" charset="0"/>
            </a:endParaRPr>
          </a:p>
          <a:p>
            <a:pPr marL="285750" lvl="0" indent="-285750" algn="just">
              <a:buFont typeface="Wingdings" panose="05000000000000000000" pitchFamily="2" charset="2"/>
              <a:buChar char="Ø"/>
            </a:pPr>
            <a:r>
              <a:rPr lang="en-US" sz="1600" dirty="0">
                <a:latin typeface="Franklin Gothic Demi" panose="020B0703020102020204" pitchFamily="34" charset="0"/>
              </a:rPr>
              <a:t>MNR Design has created a prominent identity for itself in the garments sector of the world by keeping commitments to our valuable clients. We believe in hiring passion and always welcome who are passionate on the apparel industry and have enthusiasm to add value in MNR family.</a:t>
            </a:r>
          </a:p>
        </p:txBody>
      </p:sp>
      <p:pic>
        <p:nvPicPr>
          <p:cNvPr id="9" name="Picture 8">
            <a:extLst>
              <a:ext uri="{FF2B5EF4-FFF2-40B4-BE49-F238E27FC236}">
                <a16:creationId xmlns:a16="http://schemas.microsoft.com/office/drawing/2014/main" id="{DF79C2B3-AB6A-4D6A-BADC-6FC38CFA4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94796" y="142353"/>
            <a:ext cx="1102936" cy="554211"/>
          </a:xfrm>
          <a:prstGeom prst="rect">
            <a:avLst/>
          </a:prstGeom>
        </p:spPr>
      </p:pic>
    </p:spTree>
    <p:extLst>
      <p:ext uri="{BB962C8B-B14F-4D97-AF65-F5344CB8AC3E}">
        <p14:creationId xmlns:p14="http://schemas.microsoft.com/office/powerpoint/2010/main" val="4287733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5FE84E-283A-40BA-B11B-1A689C8AA8DE}"/>
              </a:ext>
            </a:extLst>
          </p:cNvPr>
          <p:cNvSpPr/>
          <p:nvPr/>
        </p:nvSpPr>
        <p:spPr>
          <a:xfrm>
            <a:off x="11438965" y="0"/>
            <a:ext cx="744070" cy="6858000"/>
          </a:xfrm>
          <a:prstGeom prst="rect">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107D372-32A3-4589-B521-2F3353191CDB}"/>
              </a:ext>
            </a:extLst>
          </p:cNvPr>
          <p:cNvSpPr txBox="1"/>
          <p:nvPr/>
        </p:nvSpPr>
        <p:spPr>
          <a:xfrm>
            <a:off x="3429747" y="155176"/>
            <a:ext cx="3203651" cy="646331"/>
          </a:xfrm>
          <a:prstGeom prst="rect">
            <a:avLst/>
          </a:prstGeom>
          <a:noFill/>
        </p:spPr>
        <p:txBody>
          <a:bodyPr wrap="square" rtlCol="0">
            <a:spAutoFit/>
          </a:bodyPr>
          <a:lstStyle/>
          <a:p>
            <a:r>
              <a:rPr lang="en-US" sz="3600" b="1" dirty="0">
                <a:solidFill>
                  <a:schemeClr val="accent1">
                    <a:lumMod val="50000"/>
                  </a:schemeClr>
                </a:solidFill>
                <a:latin typeface="Broadway" panose="04040905080B02020502" pitchFamily="82" charset="0"/>
              </a:rPr>
              <a:t>OUR VISION</a:t>
            </a:r>
          </a:p>
        </p:txBody>
      </p:sp>
      <p:pic>
        <p:nvPicPr>
          <p:cNvPr id="11" name="Picture 10">
            <a:extLst>
              <a:ext uri="{FF2B5EF4-FFF2-40B4-BE49-F238E27FC236}">
                <a16:creationId xmlns:a16="http://schemas.microsoft.com/office/drawing/2014/main" id="{06F44364-C5C1-44AB-A7E6-556A5027D7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8512" y="274545"/>
            <a:ext cx="4120453" cy="1804758"/>
          </a:xfrm>
          <a:prstGeom prst="rect">
            <a:avLst/>
          </a:prstGeom>
        </p:spPr>
      </p:pic>
      <p:sp>
        <p:nvSpPr>
          <p:cNvPr id="4" name="Flowchart: Process 3">
            <a:extLst>
              <a:ext uri="{FF2B5EF4-FFF2-40B4-BE49-F238E27FC236}">
                <a16:creationId xmlns:a16="http://schemas.microsoft.com/office/drawing/2014/main" id="{A89B6D37-DF45-4B25-8C2B-B91B88AD1F8F}"/>
              </a:ext>
            </a:extLst>
          </p:cNvPr>
          <p:cNvSpPr/>
          <p:nvPr/>
        </p:nvSpPr>
        <p:spPr>
          <a:xfrm>
            <a:off x="159161" y="3288084"/>
            <a:ext cx="2433210" cy="297131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28CA7F0F-AD15-4316-AC12-70DAF978A01A}"/>
              </a:ext>
            </a:extLst>
          </p:cNvPr>
          <p:cNvPicPr>
            <a:picLocks noChangeAspect="1"/>
          </p:cNvPicPr>
          <p:nvPr/>
        </p:nvPicPr>
        <p:blipFill>
          <a:blip r:embed="rId3"/>
          <a:stretch>
            <a:fillRect/>
          </a:stretch>
        </p:blipFill>
        <p:spPr>
          <a:xfrm>
            <a:off x="3018687" y="3284043"/>
            <a:ext cx="2444708" cy="2987299"/>
          </a:xfrm>
          <a:prstGeom prst="rect">
            <a:avLst/>
          </a:prstGeom>
        </p:spPr>
      </p:pic>
      <p:pic>
        <p:nvPicPr>
          <p:cNvPr id="8" name="Picture 7">
            <a:extLst>
              <a:ext uri="{FF2B5EF4-FFF2-40B4-BE49-F238E27FC236}">
                <a16:creationId xmlns:a16="http://schemas.microsoft.com/office/drawing/2014/main" id="{617CC6DE-21D9-4033-9344-C4A47ABEF9E6}"/>
              </a:ext>
            </a:extLst>
          </p:cNvPr>
          <p:cNvPicPr>
            <a:picLocks noChangeAspect="1"/>
          </p:cNvPicPr>
          <p:nvPr/>
        </p:nvPicPr>
        <p:blipFill>
          <a:blip r:embed="rId3"/>
          <a:stretch>
            <a:fillRect/>
          </a:stretch>
        </p:blipFill>
        <p:spPr>
          <a:xfrm>
            <a:off x="5825446" y="3272099"/>
            <a:ext cx="2444708" cy="2987299"/>
          </a:xfrm>
          <a:prstGeom prst="rect">
            <a:avLst/>
          </a:prstGeom>
        </p:spPr>
      </p:pic>
      <p:pic>
        <p:nvPicPr>
          <p:cNvPr id="10" name="Picture 9">
            <a:extLst>
              <a:ext uri="{FF2B5EF4-FFF2-40B4-BE49-F238E27FC236}">
                <a16:creationId xmlns:a16="http://schemas.microsoft.com/office/drawing/2014/main" id="{7ACA4863-736E-453D-A7B9-910D96E154BE}"/>
              </a:ext>
            </a:extLst>
          </p:cNvPr>
          <p:cNvPicPr>
            <a:picLocks noChangeAspect="1"/>
          </p:cNvPicPr>
          <p:nvPr/>
        </p:nvPicPr>
        <p:blipFill>
          <a:blip r:embed="rId3"/>
          <a:stretch>
            <a:fillRect/>
          </a:stretch>
        </p:blipFill>
        <p:spPr>
          <a:xfrm>
            <a:off x="8708553" y="3255440"/>
            <a:ext cx="2444708" cy="2987299"/>
          </a:xfrm>
          <a:prstGeom prst="rect">
            <a:avLst/>
          </a:prstGeom>
        </p:spPr>
      </p:pic>
      <p:pic>
        <p:nvPicPr>
          <p:cNvPr id="15" name="Picture 14">
            <a:extLst>
              <a:ext uri="{FF2B5EF4-FFF2-40B4-BE49-F238E27FC236}">
                <a16:creationId xmlns:a16="http://schemas.microsoft.com/office/drawing/2014/main" id="{D3F0F1E1-D498-4777-BEF5-A539EF24B511}"/>
              </a:ext>
            </a:extLst>
          </p:cNvPr>
          <p:cNvPicPr>
            <a:picLocks noChangeAspect="1"/>
          </p:cNvPicPr>
          <p:nvPr/>
        </p:nvPicPr>
        <p:blipFill>
          <a:blip r:embed="rId4"/>
          <a:stretch>
            <a:fillRect/>
          </a:stretch>
        </p:blipFill>
        <p:spPr>
          <a:xfrm>
            <a:off x="8894270" y="2959964"/>
            <a:ext cx="2133785" cy="552415"/>
          </a:xfrm>
          <a:prstGeom prst="rect">
            <a:avLst/>
          </a:prstGeom>
        </p:spPr>
      </p:pic>
      <p:pic>
        <p:nvPicPr>
          <p:cNvPr id="19" name="Picture 18">
            <a:extLst>
              <a:ext uri="{FF2B5EF4-FFF2-40B4-BE49-F238E27FC236}">
                <a16:creationId xmlns:a16="http://schemas.microsoft.com/office/drawing/2014/main" id="{A23DFE59-D6BD-416A-AAF4-2A70A050C8CC}"/>
              </a:ext>
            </a:extLst>
          </p:cNvPr>
          <p:cNvPicPr>
            <a:picLocks noChangeAspect="1"/>
          </p:cNvPicPr>
          <p:nvPr/>
        </p:nvPicPr>
        <p:blipFill>
          <a:blip r:embed="rId4"/>
          <a:stretch>
            <a:fillRect/>
          </a:stretch>
        </p:blipFill>
        <p:spPr>
          <a:xfrm>
            <a:off x="5980907" y="2965828"/>
            <a:ext cx="2133785" cy="567594"/>
          </a:xfrm>
          <a:prstGeom prst="rect">
            <a:avLst/>
          </a:prstGeom>
        </p:spPr>
      </p:pic>
      <p:pic>
        <p:nvPicPr>
          <p:cNvPr id="20" name="Picture 19">
            <a:extLst>
              <a:ext uri="{FF2B5EF4-FFF2-40B4-BE49-F238E27FC236}">
                <a16:creationId xmlns:a16="http://schemas.microsoft.com/office/drawing/2014/main" id="{B98F3833-E806-443E-8A55-277C7214D25C}"/>
              </a:ext>
            </a:extLst>
          </p:cNvPr>
          <p:cNvPicPr>
            <a:picLocks noChangeAspect="1"/>
          </p:cNvPicPr>
          <p:nvPr/>
        </p:nvPicPr>
        <p:blipFill>
          <a:blip r:embed="rId4"/>
          <a:stretch>
            <a:fillRect/>
          </a:stretch>
        </p:blipFill>
        <p:spPr>
          <a:xfrm>
            <a:off x="3187615" y="2981637"/>
            <a:ext cx="2133785" cy="457240"/>
          </a:xfrm>
          <a:prstGeom prst="rect">
            <a:avLst/>
          </a:prstGeom>
        </p:spPr>
      </p:pic>
      <p:pic>
        <p:nvPicPr>
          <p:cNvPr id="21" name="Picture 20">
            <a:extLst>
              <a:ext uri="{FF2B5EF4-FFF2-40B4-BE49-F238E27FC236}">
                <a16:creationId xmlns:a16="http://schemas.microsoft.com/office/drawing/2014/main" id="{8D583D76-4186-46F9-80C4-5BE6129440DD}"/>
              </a:ext>
            </a:extLst>
          </p:cNvPr>
          <p:cNvPicPr>
            <a:picLocks noChangeAspect="1"/>
          </p:cNvPicPr>
          <p:nvPr/>
        </p:nvPicPr>
        <p:blipFill>
          <a:blip r:embed="rId4"/>
          <a:stretch>
            <a:fillRect/>
          </a:stretch>
        </p:blipFill>
        <p:spPr>
          <a:xfrm>
            <a:off x="326823" y="3013191"/>
            <a:ext cx="2133785" cy="457240"/>
          </a:xfrm>
          <a:prstGeom prst="rect">
            <a:avLst/>
          </a:prstGeom>
        </p:spPr>
      </p:pic>
      <p:sp>
        <p:nvSpPr>
          <p:cNvPr id="22" name="TextBox 21">
            <a:extLst>
              <a:ext uri="{FF2B5EF4-FFF2-40B4-BE49-F238E27FC236}">
                <a16:creationId xmlns:a16="http://schemas.microsoft.com/office/drawing/2014/main" id="{462EE3F9-1D6A-4DC7-885A-0E0E59D4BF3B}"/>
              </a:ext>
            </a:extLst>
          </p:cNvPr>
          <p:cNvSpPr txBox="1"/>
          <p:nvPr/>
        </p:nvSpPr>
        <p:spPr>
          <a:xfrm>
            <a:off x="452487" y="3063505"/>
            <a:ext cx="2008121" cy="338554"/>
          </a:xfrm>
          <a:prstGeom prst="rect">
            <a:avLst/>
          </a:prstGeom>
          <a:noFill/>
        </p:spPr>
        <p:txBody>
          <a:bodyPr wrap="square" rtlCol="0">
            <a:spAutoFit/>
          </a:bodyPr>
          <a:lstStyle/>
          <a:p>
            <a:r>
              <a:rPr lang="en-US" sz="1600" dirty="0">
                <a:latin typeface="Franklin Gothic Demi" panose="020B0703020102020204" pitchFamily="34" charset="0"/>
              </a:rPr>
              <a:t>Global Excellence</a:t>
            </a:r>
          </a:p>
        </p:txBody>
      </p:sp>
      <p:sp>
        <p:nvSpPr>
          <p:cNvPr id="23" name="TextBox 22">
            <a:extLst>
              <a:ext uri="{FF2B5EF4-FFF2-40B4-BE49-F238E27FC236}">
                <a16:creationId xmlns:a16="http://schemas.microsoft.com/office/drawing/2014/main" id="{31B3F022-A86E-4098-B1D4-5541E38B8A6A}"/>
              </a:ext>
            </a:extLst>
          </p:cNvPr>
          <p:cNvSpPr txBox="1"/>
          <p:nvPr/>
        </p:nvSpPr>
        <p:spPr>
          <a:xfrm>
            <a:off x="3093656" y="2886886"/>
            <a:ext cx="2278388" cy="584775"/>
          </a:xfrm>
          <a:prstGeom prst="rect">
            <a:avLst/>
          </a:prstGeom>
          <a:noFill/>
        </p:spPr>
        <p:txBody>
          <a:bodyPr wrap="square" rtlCol="0">
            <a:spAutoFit/>
          </a:bodyPr>
          <a:lstStyle/>
          <a:p>
            <a:r>
              <a:rPr lang="en-US" sz="1600" dirty="0">
                <a:latin typeface="Franklin Gothic Demi" panose="020B0703020102020204" pitchFamily="34" charset="0"/>
              </a:rPr>
              <a:t>Sustainability &amp; Ethical Manufacturing</a:t>
            </a:r>
          </a:p>
        </p:txBody>
      </p:sp>
      <p:sp>
        <p:nvSpPr>
          <p:cNvPr id="24" name="TextBox 23">
            <a:extLst>
              <a:ext uri="{FF2B5EF4-FFF2-40B4-BE49-F238E27FC236}">
                <a16:creationId xmlns:a16="http://schemas.microsoft.com/office/drawing/2014/main" id="{838C3870-B30A-4AE7-8C3F-F7F8C0B72558}"/>
              </a:ext>
            </a:extLst>
          </p:cNvPr>
          <p:cNvSpPr txBox="1"/>
          <p:nvPr/>
        </p:nvSpPr>
        <p:spPr>
          <a:xfrm>
            <a:off x="6168982" y="2895259"/>
            <a:ext cx="2086169" cy="584775"/>
          </a:xfrm>
          <a:prstGeom prst="rect">
            <a:avLst/>
          </a:prstGeom>
          <a:noFill/>
        </p:spPr>
        <p:txBody>
          <a:bodyPr wrap="square" rtlCol="0">
            <a:spAutoFit/>
          </a:bodyPr>
          <a:lstStyle/>
          <a:p>
            <a:r>
              <a:rPr lang="en-US" sz="1600" dirty="0">
                <a:latin typeface="Franklin Gothic Demi" panose="020B0703020102020204" pitchFamily="34" charset="0"/>
              </a:rPr>
              <a:t>Customer-Centric Approach</a:t>
            </a:r>
          </a:p>
        </p:txBody>
      </p:sp>
      <p:sp>
        <p:nvSpPr>
          <p:cNvPr id="25" name="TextBox 24">
            <a:extLst>
              <a:ext uri="{FF2B5EF4-FFF2-40B4-BE49-F238E27FC236}">
                <a16:creationId xmlns:a16="http://schemas.microsoft.com/office/drawing/2014/main" id="{0DAFCE0C-9513-4036-AAC7-91E55AAA0542}"/>
              </a:ext>
            </a:extLst>
          </p:cNvPr>
          <p:cNvSpPr txBox="1"/>
          <p:nvPr/>
        </p:nvSpPr>
        <p:spPr>
          <a:xfrm>
            <a:off x="8912281" y="3003399"/>
            <a:ext cx="2321229" cy="338554"/>
          </a:xfrm>
          <a:prstGeom prst="rect">
            <a:avLst/>
          </a:prstGeom>
          <a:noFill/>
        </p:spPr>
        <p:txBody>
          <a:bodyPr wrap="square" rtlCol="0">
            <a:spAutoFit/>
          </a:bodyPr>
          <a:lstStyle/>
          <a:p>
            <a:r>
              <a:rPr lang="en-US" sz="1600" dirty="0">
                <a:latin typeface="Franklin Gothic Demi" panose="020B0703020102020204" pitchFamily="34" charset="0"/>
              </a:rPr>
              <a:t>Innovation &amp; Growth</a:t>
            </a:r>
          </a:p>
        </p:txBody>
      </p:sp>
      <p:sp>
        <p:nvSpPr>
          <p:cNvPr id="26" name="TextBox 25">
            <a:extLst>
              <a:ext uri="{FF2B5EF4-FFF2-40B4-BE49-F238E27FC236}">
                <a16:creationId xmlns:a16="http://schemas.microsoft.com/office/drawing/2014/main" id="{DB2A5F19-6519-428D-AEA5-119E9B66BE5F}"/>
              </a:ext>
            </a:extLst>
          </p:cNvPr>
          <p:cNvSpPr txBox="1"/>
          <p:nvPr/>
        </p:nvSpPr>
        <p:spPr>
          <a:xfrm>
            <a:off x="295694" y="3657416"/>
            <a:ext cx="2360942" cy="2308324"/>
          </a:xfrm>
          <a:prstGeom prst="rect">
            <a:avLst/>
          </a:prstGeom>
          <a:noFill/>
        </p:spPr>
        <p:txBody>
          <a:bodyPr wrap="square" rtlCol="0">
            <a:spAutoFit/>
          </a:bodyPr>
          <a:lstStyle/>
          <a:p>
            <a:r>
              <a:rPr lang="en-US" sz="1600" dirty="0">
                <a:latin typeface="Franklin Gothic Demi" panose="020B0703020102020204" pitchFamily="34" charset="0"/>
              </a:rPr>
              <a:t>To be a globally recognized leader in high-quality sweater manufacturing, providing innovative designs and premium craftsmanship while ensuring customer satisfaction.</a:t>
            </a:r>
          </a:p>
        </p:txBody>
      </p:sp>
      <p:sp>
        <p:nvSpPr>
          <p:cNvPr id="27" name="TextBox 26">
            <a:extLst>
              <a:ext uri="{FF2B5EF4-FFF2-40B4-BE49-F238E27FC236}">
                <a16:creationId xmlns:a16="http://schemas.microsoft.com/office/drawing/2014/main" id="{3452BC8E-6751-4194-BE5E-E1B7B929886E}"/>
              </a:ext>
            </a:extLst>
          </p:cNvPr>
          <p:cNvSpPr txBox="1"/>
          <p:nvPr/>
        </p:nvSpPr>
        <p:spPr>
          <a:xfrm>
            <a:off x="3053244" y="3748220"/>
            <a:ext cx="2520895" cy="2062103"/>
          </a:xfrm>
          <a:prstGeom prst="rect">
            <a:avLst/>
          </a:prstGeom>
          <a:noFill/>
        </p:spPr>
        <p:txBody>
          <a:bodyPr wrap="square" rtlCol="0">
            <a:spAutoFit/>
          </a:bodyPr>
          <a:lstStyle/>
          <a:p>
            <a:r>
              <a:rPr lang="en-US" sz="1600" dirty="0">
                <a:latin typeface="Franklin Gothic Demi" panose="020B0703020102020204" pitchFamily="34" charset="0"/>
              </a:rPr>
              <a:t>To revolutionize the sweater manufacturing industry in Bangladesh by adopting sustainable practices, ethical labor standards, and eco-friendly production methods.</a:t>
            </a:r>
          </a:p>
        </p:txBody>
      </p:sp>
      <p:sp>
        <p:nvSpPr>
          <p:cNvPr id="28" name="TextBox 27">
            <a:extLst>
              <a:ext uri="{FF2B5EF4-FFF2-40B4-BE49-F238E27FC236}">
                <a16:creationId xmlns:a16="http://schemas.microsoft.com/office/drawing/2014/main" id="{4307F897-A5E1-4E20-91CC-638908DEDD7C}"/>
              </a:ext>
            </a:extLst>
          </p:cNvPr>
          <p:cNvSpPr txBox="1"/>
          <p:nvPr/>
        </p:nvSpPr>
        <p:spPr>
          <a:xfrm>
            <a:off x="5980907" y="3748220"/>
            <a:ext cx="2274244" cy="1815882"/>
          </a:xfrm>
          <a:prstGeom prst="rect">
            <a:avLst/>
          </a:prstGeom>
          <a:noFill/>
        </p:spPr>
        <p:txBody>
          <a:bodyPr wrap="square" rtlCol="0">
            <a:spAutoFit/>
          </a:bodyPr>
          <a:lstStyle/>
          <a:p>
            <a:r>
              <a:rPr lang="en-US" sz="1600" dirty="0">
                <a:latin typeface="Franklin Gothic Demi" panose="020B0703020102020204" pitchFamily="34" charset="0"/>
              </a:rPr>
              <a:t>To consistently exceed customer expectations by delivering stylish, comfortable, and durable sweaters tailored to global fashion trends.</a:t>
            </a:r>
          </a:p>
        </p:txBody>
      </p:sp>
      <p:sp>
        <p:nvSpPr>
          <p:cNvPr id="29" name="TextBox 28">
            <a:extLst>
              <a:ext uri="{FF2B5EF4-FFF2-40B4-BE49-F238E27FC236}">
                <a16:creationId xmlns:a16="http://schemas.microsoft.com/office/drawing/2014/main" id="{6A21C10A-1701-42C0-A665-A7C20A762E0A}"/>
              </a:ext>
            </a:extLst>
          </p:cNvPr>
          <p:cNvSpPr txBox="1"/>
          <p:nvPr/>
        </p:nvSpPr>
        <p:spPr>
          <a:xfrm>
            <a:off x="8775611" y="3674075"/>
            <a:ext cx="2377650" cy="2062103"/>
          </a:xfrm>
          <a:prstGeom prst="rect">
            <a:avLst/>
          </a:prstGeom>
          <a:noFill/>
        </p:spPr>
        <p:txBody>
          <a:bodyPr wrap="square" rtlCol="0">
            <a:spAutoFit/>
          </a:bodyPr>
          <a:lstStyle/>
          <a:p>
            <a:r>
              <a:rPr lang="en-US" sz="1600" dirty="0">
                <a:latin typeface="Franklin Gothic Demi" panose="020B0703020102020204" pitchFamily="34" charset="0"/>
              </a:rPr>
              <a:t>To drive innovation in the sweater industry by leveraging advanced technology, skilled craftsmanship, and efficient production processes for long-term growth and success.</a:t>
            </a:r>
          </a:p>
        </p:txBody>
      </p:sp>
      <p:pic>
        <p:nvPicPr>
          <p:cNvPr id="30" name="Picture 29">
            <a:extLst>
              <a:ext uri="{FF2B5EF4-FFF2-40B4-BE49-F238E27FC236}">
                <a16:creationId xmlns:a16="http://schemas.microsoft.com/office/drawing/2014/main" id="{19062EA2-D266-441E-94E9-49F831145A2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9161" y="201235"/>
            <a:ext cx="1102936" cy="554211"/>
          </a:xfrm>
          <a:prstGeom prst="rect">
            <a:avLst/>
          </a:prstGeom>
        </p:spPr>
      </p:pic>
    </p:spTree>
    <p:extLst>
      <p:ext uri="{BB962C8B-B14F-4D97-AF65-F5344CB8AC3E}">
        <p14:creationId xmlns:p14="http://schemas.microsoft.com/office/powerpoint/2010/main" val="588345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5FE84E-283A-40BA-B11B-1A689C8AA8DE}"/>
              </a:ext>
            </a:extLst>
          </p:cNvPr>
          <p:cNvSpPr/>
          <p:nvPr/>
        </p:nvSpPr>
        <p:spPr>
          <a:xfrm>
            <a:off x="11438965" y="0"/>
            <a:ext cx="744070" cy="6858000"/>
          </a:xfrm>
          <a:prstGeom prst="rect">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28D2ECE3-17F2-4E50-98BA-622E9D894787}"/>
              </a:ext>
            </a:extLst>
          </p:cNvPr>
          <p:cNvSpPr txBox="1"/>
          <p:nvPr/>
        </p:nvSpPr>
        <p:spPr>
          <a:xfrm>
            <a:off x="6985279" y="3353935"/>
            <a:ext cx="4567713" cy="830997"/>
          </a:xfrm>
          <a:prstGeom prst="rect">
            <a:avLst/>
          </a:prstGeom>
          <a:noFill/>
        </p:spPr>
        <p:txBody>
          <a:bodyPr wrap="square" rtlCol="0">
            <a:spAutoFit/>
          </a:bodyPr>
          <a:lstStyle/>
          <a:p>
            <a:r>
              <a:rPr lang="en-US" sz="1600" dirty="0"/>
              <a:t>To maintain fair wages, safe working conditions, and skill development programs, empowering our employees and supporting the local community.</a:t>
            </a:r>
          </a:p>
        </p:txBody>
      </p:sp>
      <p:sp>
        <p:nvSpPr>
          <p:cNvPr id="4" name="Rectangle 3">
            <a:extLst>
              <a:ext uri="{FF2B5EF4-FFF2-40B4-BE49-F238E27FC236}">
                <a16:creationId xmlns:a16="http://schemas.microsoft.com/office/drawing/2014/main" id="{445F91EE-B4B8-4A7F-AC3E-C9B5BD452F33}"/>
              </a:ext>
            </a:extLst>
          </p:cNvPr>
          <p:cNvSpPr/>
          <p:nvPr/>
        </p:nvSpPr>
        <p:spPr>
          <a:xfrm>
            <a:off x="5769925" y="5104749"/>
            <a:ext cx="799631" cy="706739"/>
          </a:xfrm>
          <a:prstGeom prst="rect">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D5356D67-0BD9-4185-8A02-6C13532F89BF}"/>
              </a:ext>
            </a:extLst>
          </p:cNvPr>
          <p:cNvSpPr txBox="1"/>
          <p:nvPr/>
        </p:nvSpPr>
        <p:spPr>
          <a:xfrm>
            <a:off x="6977865" y="1162456"/>
            <a:ext cx="2309853" cy="338554"/>
          </a:xfrm>
          <a:prstGeom prst="rect">
            <a:avLst/>
          </a:prstGeom>
          <a:noFill/>
        </p:spPr>
        <p:txBody>
          <a:bodyPr wrap="square" rtlCol="0">
            <a:spAutoFit/>
          </a:bodyPr>
          <a:lstStyle/>
          <a:p>
            <a:r>
              <a:rPr lang="en-US" sz="1600" dirty="0">
                <a:latin typeface="Franklin Gothic Demi" panose="020B0703020102020204" pitchFamily="34" charset="0"/>
              </a:rPr>
              <a:t>Eco-Friendly Practices </a:t>
            </a:r>
          </a:p>
        </p:txBody>
      </p:sp>
      <p:sp>
        <p:nvSpPr>
          <p:cNvPr id="8" name="TextBox 7">
            <a:extLst>
              <a:ext uri="{FF2B5EF4-FFF2-40B4-BE49-F238E27FC236}">
                <a16:creationId xmlns:a16="http://schemas.microsoft.com/office/drawing/2014/main" id="{D9471BDF-50FF-48DF-B174-FF58702B8F76}"/>
              </a:ext>
            </a:extLst>
          </p:cNvPr>
          <p:cNvSpPr txBox="1"/>
          <p:nvPr/>
        </p:nvSpPr>
        <p:spPr>
          <a:xfrm>
            <a:off x="7044138" y="5099828"/>
            <a:ext cx="4509509" cy="830997"/>
          </a:xfrm>
          <a:prstGeom prst="rect">
            <a:avLst/>
          </a:prstGeom>
          <a:noFill/>
        </p:spPr>
        <p:txBody>
          <a:bodyPr wrap="square" rtlCol="0">
            <a:spAutoFit/>
          </a:bodyPr>
          <a:lstStyle/>
          <a:p>
            <a:r>
              <a:rPr lang="en-US" sz="1600" dirty="0"/>
              <a:t>To adopt sustainable production methods, reduce waste, and use eco-friendly materials, contributing to a greener and more responsible fashion industry.</a:t>
            </a:r>
          </a:p>
        </p:txBody>
      </p:sp>
      <p:sp>
        <p:nvSpPr>
          <p:cNvPr id="15" name="TextBox 14">
            <a:extLst>
              <a:ext uri="{FF2B5EF4-FFF2-40B4-BE49-F238E27FC236}">
                <a16:creationId xmlns:a16="http://schemas.microsoft.com/office/drawing/2014/main" id="{ABE9EB45-E008-4930-8421-CE1EB09C2526}"/>
              </a:ext>
            </a:extLst>
          </p:cNvPr>
          <p:cNvSpPr txBox="1"/>
          <p:nvPr/>
        </p:nvSpPr>
        <p:spPr>
          <a:xfrm>
            <a:off x="7044138" y="4700267"/>
            <a:ext cx="3232579" cy="338554"/>
          </a:xfrm>
          <a:prstGeom prst="rect">
            <a:avLst/>
          </a:prstGeom>
          <a:noFill/>
        </p:spPr>
        <p:txBody>
          <a:bodyPr wrap="square" rtlCol="0">
            <a:spAutoFit/>
          </a:bodyPr>
          <a:lstStyle/>
          <a:p>
            <a:r>
              <a:rPr lang="en-US" sz="1600" dirty="0">
                <a:latin typeface="Franklin Gothic Demi" panose="020B0703020102020204" pitchFamily="34" charset="0"/>
              </a:rPr>
              <a:t>Workforce Development</a:t>
            </a:r>
          </a:p>
        </p:txBody>
      </p:sp>
      <p:sp>
        <p:nvSpPr>
          <p:cNvPr id="22" name="TextBox 21">
            <a:extLst>
              <a:ext uri="{FF2B5EF4-FFF2-40B4-BE49-F238E27FC236}">
                <a16:creationId xmlns:a16="http://schemas.microsoft.com/office/drawing/2014/main" id="{3BA0B8CC-4232-4CBF-B726-8B060C33CBC6}"/>
              </a:ext>
            </a:extLst>
          </p:cNvPr>
          <p:cNvSpPr txBox="1"/>
          <p:nvPr/>
        </p:nvSpPr>
        <p:spPr>
          <a:xfrm>
            <a:off x="6995051" y="2991762"/>
            <a:ext cx="3281667" cy="338554"/>
          </a:xfrm>
          <a:prstGeom prst="rect">
            <a:avLst/>
          </a:prstGeom>
          <a:noFill/>
        </p:spPr>
        <p:txBody>
          <a:bodyPr wrap="square" rtlCol="0">
            <a:spAutoFit/>
          </a:bodyPr>
          <a:lstStyle/>
          <a:p>
            <a:r>
              <a:rPr lang="en-US" sz="1600" dirty="0">
                <a:latin typeface="Franklin Gothic Demi" panose="020B0703020102020204" pitchFamily="34" charset="0"/>
              </a:rPr>
              <a:t>Technology &amp; Efficiency</a:t>
            </a:r>
          </a:p>
        </p:txBody>
      </p:sp>
      <p:sp>
        <p:nvSpPr>
          <p:cNvPr id="23" name="TextBox 22">
            <a:extLst>
              <a:ext uri="{FF2B5EF4-FFF2-40B4-BE49-F238E27FC236}">
                <a16:creationId xmlns:a16="http://schemas.microsoft.com/office/drawing/2014/main" id="{B05E5E04-46B8-408D-9E44-98C61CB97C45}"/>
              </a:ext>
            </a:extLst>
          </p:cNvPr>
          <p:cNvSpPr txBox="1"/>
          <p:nvPr/>
        </p:nvSpPr>
        <p:spPr>
          <a:xfrm>
            <a:off x="6985279" y="1584745"/>
            <a:ext cx="4166897" cy="1077218"/>
          </a:xfrm>
          <a:prstGeom prst="rect">
            <a:avLst/>
          </a:prstGeom>
          <a:noFill/>
        </p:spPr>
        <p:txBody>
          <a:bodyPr wrap="square" rtlCol="0">
            <a:spAutoFit/>
          </a:bodyPr>
          <a:lstStyle/>
          <a:p>
            <a:r>
              <a:rPr lang="en-US" sz="1600" dirty="0"/>
              <a:t>To integrate advanced manufacturing technologies and streamlined processes, ensuring efficiency, productivity, and cost-effectiveness. </a:t>
            </a:r>
          </a:p>
        </p:txBody>
      </p:sp>
      <p:pic>
        <p:nvPicPr>
          <p:cNvPr id="16" name="Picture 15">
            <a:extLst>
              <a:ext uri="{FF2B5EF4-FFF2-40B4-BE49-F238E27FC236}">
                <a16:creationId xmlns:a16="http://schemas.microsoft.com/office/drawing/2014/main" id="{958047FD-D1F4-4A29-BCAA-21B16ADC1D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92635" y="130279"/>
            <a:ext cx="1102936" cy="554211"/>
          </a:xfrm>
          <a:prstGeom prst="rect">
            <a:avLst/>
          </a:prstGeom>
        </p:spPr>
      </p:pic>
      <p:sp>
        <p:nvSpPr>
          <p:cNvPr id="11" name="Rectangle 10">
            <a:extLst>
              <a:ext uri="{FF2B5EF4-FFF2-40B4-BE49-F238E27FC236}">
                <a16:creationId xmlns:a16="http://schemas.microsoft.com/office/drawing/2014/main" id="{1649AFAC-9706-4D47-A4E5-D05CB89AE0B5}"/>
              </a:ext>
            </a:extLst>
          </p:cNvPr>
          <p:cNvSpPr/>
          <p:nvPr/>
        </p:nvSpPr>
        <p:spPr>
          <a:xfrm>
            <a:off x="386499" y="263951"/>
            <a:ext cx="4359799" cy="70910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5108D551-C984-49AA-98BF-F9DC727E060B}"/>
              </a:ext>
            </a:extLst>
          </p:cNvPr>
          <p:cNvSpPr txBox="1"/>
          <p:nvPr/>
        </p:nvSpPr>
        <p:spPr>
          <a:xfrm>
            <a:off x="745815" y="240734"/>
            <a:ext cx="3421930" cy="646331"/>
          </a:xfrm>
          <a:prstGeom prst="rect">
            <a:avLst/>
          </a:prstGeom>
          <a:noFill/>
        </p:spPr>
        <p:txBody>
          <a:bodyPr wrap="square" rtlCol="0">
            <a:spAutoFit/>
          </a:bodyPr>
          <a:lstStyle/>
          <a:p>
            <a:pPr lvl="0"/>
            <a:r>
              <a:rPr lang="en-US" sz="3600" b="1" dirty="0">
                <a:solidFill>
                  <a:schemeClr val="bg1"/>
                </a:solidFill>
                <a:latin typeface="Broadway" panose="04040905080B02020502" pitchFamily="82" charset="0"/>
              </a:rPr>
              <a:t>OUR MISSION</a:t>
            </a:r>
          </a:p>
        </p:txBody>
      </p:sp>
      <p:sp>
        <p:nvSpPr>
          <p:cNvPr id="13" name="Oval 12">
            <a:extLst>
              <a:ext uri="{FF2B5EF4-FFF2-40B4-BE49-F238E27FC236}">
                <a16:creationId xmlns:a16="http://schemas.microsoft.com/office/drawing/2014/main" id="{8D9F3084-78DA-4EBD-B846-227D5770B610}"/>
              </a:ext>
            </a:extLst>
          </p:cNvPr>
          <p:cNvSpPr/>
          <p:nvPr/>
        </p:nvSpPr>
        <p:spPr>
          <a:xfrm>
            <a:off x="5297864" y="471340"/>
            <a:ext cx="363427" cy="338554"/>
          </a:xfrm>
          <a:prstGeom prst="ellipse">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8582ABAF-6439-450C-A448-37E2FF5A3F29}"/>
              </a:ext>
            </a:extLst>
          </p:cNvPr>
          <p:cNvSpPr/>
          <p:nvPr/>
        </p:nvSpPr>
        <p:spPr>
          <a:xfrm>
            <a:off x="5849234" y="471340"/>
            <a:ext cx="363427" cy="338554"/>
          </a:xfrm>
          <a:prstGeom prst="ellipse">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33A5E2D1-4177-4DC0-98CD-A3BF28C586EE}"/>
              </a:ext>
            </a:extLst>
          </p:cNvPr>
          <p:cNvSpPr/>
          <p:nvPr/>
        </p:nvSpPr>
        <p:spPr>
          <a:xfrm>
            <a:off x="6365031" y="471340"/>
            <a:ext cx="363427" cy="338554"/>
          </a:xfrm>
          <a:prstGeom prst="ellipse">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0CDF77C0-C5B1-440C-874B-80DE9B75E3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0190" y="3049316"/>
            <a:ext cx="3613207" cy="2408804"/>
          </a:xfrm>
          <a:prstGeom prst="rect">
            <a:avLst/>
          </a:prstGeom>
        </p:spPr>
      </p:pic>
      <p:sp>
        <p:nvSpPr>
          <p:cNvPr id="25" name="Rectangle 24">
            <a:extLst>
              <a:ext uri="{FF2B5EF4-FFF2-40B4-BE49-F238E27FC236}">
                <a16:creationId xmlns:a16="http://schemas.microsoft.com/office/drawing/2014/main" id="{A310B0E3-F41F-42EF-85B2-4CB865E0005B}"/>
              </a:ext>
            </a:extLst>
          </p:cNvPr>
          <p:cNvSpPr/>
          <p:nvPr/>
        </p:nvSpPr>
        <p:spPr>
          <a:xfrm>
            <a:off x="5769925" y="3385481"/>
            <a:ext cx="799631" cy="706739"/>
          </a:xfrm>
          <a:prstGeom prst="rect">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5A3AA46A-E366-4FC2-8EC2-585D12A32FB3}"/>
              </a:ext>
            </a:extLst>
          </p:cNvPr>
          <p:cNvSpPr/>
          <p:nvPr/>
        </p:nvSpPr>
        <p:spPr>
          <a:xfrm>
            <a:off x="5769925" y="1788220"/>
            <a:ext cx="799631" cy="706739"/>
          </a:xfrm>
          <a:prstGeom prst="rect">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Group brainstorm">
            <a:extLst>
              <a:ext uri="{FF2B5EF4-FFF2-40B4-BE49-F238E27FC236}">
                <a16:creationId xmlns:a16="http://schemas.microsoft.com/office/drawing/2014/main" id="{8F0423AA-CE0C-42A2-9662-A0F130658D5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27115" y="5202424"/>
            <a:ext cx="511391" cy="511391"/>
          </a:xfrm>
          <a:prstGeom prst="rect">
            <a:avLst/>
          </a:prstGeom>
        </p:spPr>
      </p:pic>
      <p:pic>
        <p:nvPicPr>
          <p:cNvPr id="29" name="Graphic 28" descr="Sustainability">
            <a:extLst>
              <a:ext uri="{FF2B5EF4-FFF2-40B4-BE49-F238E27FC236}">
                <a16:creationId xmlns:a16="http://schemas.microsoft.com/office/drawing/2014/main" id="{DD42C0D8-DEE9-4D99-B251-FC96158E95D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849234" y="1808196"/>
            <a:ext cx="666786" cy="666786"/>
          </a:xfrm>
          <a:prstGeom prst="rect">
            <a:avLst/>
          </a:prstGeom>
        </p:spPr>
      </p:pic>
      <p:pic>
        <p:nvPicPr>
          <p:cNvPr id="31" name="Graphic 30" descr="Bar graph with upward trend RTL">
            <a:extLst>
              <a:ext uri="{FF2B5EF4-FFF2-40B4-BE49-F238E27FC236}">
                <a16:creationId xmlns:a16="http://schemas.microsoft.com/office/drawing/2014/main" id="{8E40A758-CBDE-4217-A952-D9022E6D31A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947399" y="3541671"/>
            <a:ext cx="491107" cy="491107"/>
          </a:xfrm>
          <a:prstGeom prst="rect">
            <a:avLst/>
          </a:prstGeom>
        </p:spPr>
      </p:pic>
    </p:spTree>
    <p:extLst>
      <p:ext uri="{BB962C8B-B14F-4D97-AF65-F5344CB8AC3E}">
        <p14:creationId xmlns:p14="http://schemas.microsoft.com/office/powerpoint/2010/main" val="3619514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5D42B4A-86D4-44A7-B9EF-43AE50E18C4E}"/>
              </a:ext>
            </a:extLst>
          </p:cNvPr>
          <p:cNvSpPr txBox="1"/>
          <p:nvPr/>
        </p:nvSpPr>
        <p:spPr>
          <a:xfrm>
            <a:off x="3675529" y="118221"/>
            <a:ext cx="5351930" cy="646331"/>
          </a:xfrm>
          <a:prstGeom prst="rect">
            <a:avLst/>
          </a:prstGeom>
          <a:noFill/>
        </p:spPr>
        <p:txBody>
          <a:bodyPr wrap="square" rtlCol="0">
            <a:spAutoFit/>
          </a:bodyPr>
          <a:lstStyle/>
          <a:p>
            <a:r>
              <a:rPr lang="en-US" sz="3600" dirty="0">
                <a:solidFill>
                  <a:srgbClr val="002060"/>
                </a:solidFill>
                <a:latin typeface="Broadway" panose="04040905080B02020502" pitchFamily="82" charset="0"/>
              </a:rPr>
              <a:t>OUR CUSTOMERS</a:t>
            </a:r>
          </a:p>
        </p:txBody>
      </p:sp>
      <p:sp>
        <p:nvSpPr>
          <p:cNvPr id="4" name="TextBox 3">
            <a:extLst>
              <a:ext uri="{FF2B5EF4-FFF2-40B4-BE49-F238E27FC236}">
                <a16:creationId xmlns:a16="http://schemas.microsoft.com/office/drawing/2014/main" id="{E09C1D13-3484-48B4-89A9-CA21C37B66FE}"/>
              </a:ext>
            </a:extLst>
          </p:cNvPr>
          <p:cNvSpPr txBox="1"/>
          <p:nvPr/>
        </p:nvSpPr>
        <p:spPr>
          <a:xfrm>
            <a:off x="6598025" y="-21123"/>
            <a:ext cx="4455458" cy="1477328"/>
          </a:xfrm>
          <a:prstGeom prst="rect">
            <a:avLst/>
          </a:prstGeom>
          <a:noFill/>
        </p:spPr>
        <p:txBody>
          <a:bodyPr wrap="square" rtlCol="0">
            <a:spAutoFit/>
          </a:bodyPr>
          <a:lstStyle/>
          <a:p>
            <a:pPr algn="ctr">
              <a:lnSpc>
                <a:spcPct val="100000"/>
              </a:lnSpc>
            </a:pPr>
            <a:r>
              <a:rPr lang="en-US" b="1" dirty="0"/>
              <a:t>       </a:t>
            </a:r>
          </a:p>
          <a:p>
            <a:pPr algn="ctr">
              <a:lnSpc>
                <a:spcPct val="100000"/>
              </a:lnSpc>
            </a:pPr>
            <a:r>
              <a:rPr lang="en-US" b="1" dirty="0"/>
              <a:t>    </a:t>
            </a:r>
          </a:p>
          <a:p>
            <a:pPr algn="ctr">
              <a:lnSpc>
                <a:spcPct val="100000"/>
              </a:lnSpc>
            </a:pPr>
            <a:endParaRPr lang="en-US" b="1" dirty="0"/>
          </a:p>
          <a:p>
            <a:pPr algn="ctr">
              <a:lnSpc>
                <a:spcPct val="100000"/>
              </a:lnSpc>
            </a:pPr>
            <a:br>
              <a:rPr lang="en-US" b="1" dirty="0"/>
            </a:br>
            <a:r>
              <a:rPr lang="en-US" b="1" dirty="0"/>
              <a:t>  </a:t>
            </a:r>
          </a:p>
        </p:txBody>
      </p:sp>
      <p:pic>
        <p:nvPicPr>
          <p:cNvPr id="28" name="Picture 27">
            <a:extLst>
              <a:ext uri="{FF2B5EF4-FFF2-40B4-BE49-F238E27FC236}">
                <a16:creationId xmlns:a16="http://schemas.microsoft.com/office/drawing/2014/main" id="{7E5B7DC4-A457-471C-8792-D068647498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256" y="163330"/>
            <a:ext cx="1102936" cy="554211"/>
          </a:xfrm>
          <a:prstGeom prst="rect">
            <a:avLst/>
          </a:prstGeom>
        </p:spPr>
      </p:pic>
      <p:sp>
        <p:nvSpPr>
          <p:cNvPr id="6" name="TextBox 5">
            <a:extLst>
              <a:ext uri="{FF2B5EF4-FFF2-40B4-BE49-F238E27FC236}">
                <a16:creationId xmlns:a16="http://schemas.microsoft.com/office/drawing/2014/main" id="{DF86F279-61CB-45E3-B6A4-637F6F1E8622}"/>
              </a:ext>
            </a:extLst>
          </p:cNvPr>
          <p:cNvSpPr txBox="1"/>
          <p:nvPr/>
        </p:nvSpPr>
        <p:spPr>
          <a:xfrm>
            <a:off x="2620596" y="2044715"/>
            <a:ext cx="2109865" cy="3477875"/>
          </a:xfrm>
          <a:prstGeom prst="rect">
            <a:avLst/>
          </a:prstGeom>
          <a:noFill/>
        </p:spPr>
        <p:txBody>
          <a:bodyPr wrap="square" rtlCol="0">
            <a:spAutoFit/>
          </a:bodyPr>
          <a:lstStyle/>
          <a:p>
            <a:pPr marL="285750" indent="-285750">
              <a:buFont typeface="Wingdings" panose="05000000000000000000" pitchFamily="2" charset="2"/>
              <a:buChar char="Ø"/>
            </a:pPr>
            <a:r>
              <a:rPr lang="en-US" sz="1600" b="1" dirty="0">
                <a:latin typeface="Franklin Gothic Demi" panose="020B0703020102020204" pitchFamily="34" charset="0"/>
              </a:rPr>
              <a:t>CARREFOUR</a:t>
            </a:r>
          </a:p>
          <a:p>
            <a:pPr marL="285750" indent="-285750">
              <a:buFont typeface="Wingdings" panose="05000000000000000000" pitchFamily="2" charset="2"/>
              <a:buChar char="Ø"/>
            </a:pPr>
            <a:r>
              <a:rPr lang="en-US" sz="1600" b="1" dirty="0">
                <a:latin typeface="Franklin Gothic Demi" panose="020B0703020102020204" pitchFamily="34" charset="0"/>
              </a:rPr>
              <a:t>S'OLIVER</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ECI</a:t>
            </a:r>
          </a:p>
          <a:p>
            <a:pPr marL="285750" indent="-285750">
              <a:buFont typeface="Wingdings" panose="05000000000000000000" pitchFamily="2" charset="2"/>
              <a:buChar char="Ø"/>
            </a:pPr>
            <a:r>
              <a:rPr lang="en-US" sz="1600" b="1" dirty="0">
                <a:latin typeface="Franklin Gothic Demi" panose="020B0703020102020204" pitchFamily="34" charset="0"/>
              </a:rPr>
              <a:t>OVS</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NKD</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JUST GROUP</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WALMART</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K-MART Australia</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TESCO</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SAINSBURRY</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DUNNES</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GEORGE</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WEATHER PROOF</a:t>
            </a:r>
            <a:r>
              <a:rPr lang="en-US" sz="1600" dirty="0">
                <a:latin typeface="Franklin Gothic Demi" panose="020B0703020102020204" pitchFamily="34" charset="0"/>
              </a:rPr>
              <a:t> </a:t>
            </a:r>
          </a:p>
          <a:p>
            <a:endParaRPr lang="en-US" sz="1200" b="1" dirty="0"/>
          </a:p>
        </p:txBody>
      </p:sp>
      <p:sp>
        <p:nvSpPr>
          <p:cNvPr id="9" name="TextBox 8">
            <a:extLst>
              <a:ext uri="{FF2B5EF4-FFF2-40B4-BE49-F238E27FC236}">
                <a16:creationId xmlns:a16="http://schemas.microsoft.com/office/drawing/2014/main" id="{FBB2EA6D-F0B7-49F3-A9D2-83324C158B2C}"/>
              </a:ext>
            </a:extLst>
          </p:cNvPr>
          <p:cNvSpPr txBox="1"/>
          <p:nvPr/>
        </p:nvSpPr>
        <p:spPr>
          <a:xfrm>
            <a:off x="6801142" y="2044715"/>
            <a:ext cx="2809187" cy="3293209"/>
          </a:xfrm>
          <a:prstGeom prst="rect">
            <a:avLst/>
          </a:prstGeom>
          <a:noFill/>
        </p:spPr>
        <p:txBody>
          <a:bodyPr wrap="square" rtlCol="0">
            <a:spAutoFit/>
          </a:bodyPr>
          <a:lstStyle/>
          <a:p>
            <a:pPr marL="285750" indent="-285750">
              <a:buFont typeface="Wingdings" panose="05000000000000000000" pitchFamily="2" charset="2"/>
              <a:buChar char="Ø"/>
            </a:pPr>
            <a:r>
              <a:rPr lang="en-US" sz="1600" b="1" dirty="0">
                <a:latin typeface="Franklin Gothic Demi" panose="020B0703020102020204" pitchFamily="34" charset="0"/>
              </a:rPr>
              <a:t>DKNY</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BEN SHERMIN</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KENNETH COLE</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COSTCO</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CHAPS</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GAZZARRINI</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INDITEX</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NEXT</a:t>
            </a:r>
            <a:r>
              <a:rPr lang="en-US" sz="1600" dirty="0">
                <a:latin typeface="Franklin Gothic Demi" panose="020B0703020102020204" pitchFamily="34" charset="0"/>
              </a:rPr>
              <a:t> </a:t>
            </a:r>
          </a:p>
          <a:p>
            <a:pPr marL="285750" indent="-285750">
              <a:buFont typeface="Wingdings" panose="05000000000000000000" pitchFamily="2" charset="2"/>
              <a:buChar char="Ø"/>
            </a:pPr>
            <a:r>
              <a:rPr lang="en-US" sz="1600" b="1" dirty="0">
                <a:latin typeface="Franklin Gothic Demi" panose="020B0703020102020204" pitchFamily="34" charset="0"/>
              </a:rPr>
              <a:t>US POLO</a:t>
            </a:r>
          </a:p>
          <a:p>
            <a:pPr marL="285750" indent="-285750">
              <a:buFont typeface="Wingdings" panose="05000000000000000000" pitchFamily="2" charset="2"/>
              <a:buChar char="Ø"/>
            </a:pPr>
            <a:r>
              <a:rPr lang="en-US" sz="1600" b="1" dirty="0">
                <a:latin typeface="Franklin Gothic Demi" panose="020B0703020102020204" pitchFamily="34" charset="0"/>
              </a:rPr>
              <a:t>MATALAN</a:t>
            </a:r>
          </a:p>
          <a:p>
            <a:pPr marL="285750" indent="-285750">
              <a:buFont typeface="Wingdings" panose="05000000000000000000" pitchFamily="2" charset="2"/>
              <a:buChar char="Ø"/>
            </a:pPr>
            <a:r>
              <a:rPr lang="en-US" sz="1600" b="1" dirty="0">
                <a:latin typeface="Franklin Gothic Demi" panose="020B0703020102020204" pitchFamily="34" charset="0"/>
              </a:rPr>
              <a:t>ALDI</a:t>
            </a:r>
          </a:p>
          <a:p>
            <a:pPr marL="285750" indent="-285750">
              <a:buFont typeface="Wingdings" panose="05000000000000000000" pitchFamily="2" charset="2"/>
              <a:buChar char="Ø"/>
            </a:pPr>
            <a:r>
              <a:rPr lang="en-US" sz="1600" b="1" dirty="0">
                <a:latin typeface="Franklin Gothic Demi" panose="020B0703020102020204" pitchFamily="34" charset="0"/>
              </a:rPr>
              <a:t>PRIMARK</a:t>
            </a:r>
          </a:p>
          <a:p>
            <a:pPr marL="285750" indent="-285750">
              <a:buFont typeface="Wingdings" panose="05000000000000000000" pitchFamily="2" charset="2"/>
              <a:buChar char="Ø"/>
            </a:pPr>
            <a:r>
              <a:rPr lang="en-US" sz="1600" b="1" dirty="0">
                <a:latin typeface="Franklin Gothic Demi" panose="020B0703020102020204" pitchFamily="34" charset="0"/>
              </a:rPr>
              <a:t>LIDL</a:t>
            </a:r>
            <a:endParaRPr lang="en-US" sz="1600" dirty="0">
              <a:latin typeface="Franklin Gothic Demi" panose="020B0703020102020204" pitchFamily="34" charset="0"/>
            </a:endParaRPr>
          </a:p>
        </p:txBody>
      </p:sp>
      <p:sp>
        <p:nvSpPr>
          <p:cNvPr id="30" name="Rectangle 29">
            <a:extLst>
              <a:ext uri="{FF2B5EF4-FFF2-40B4-BE49-F238E27FC236}">
                <a16:creationId xmlns:a16="http://schemas.microsoft.com/office/drawing/2014/main" id="{3EDD7CDB-47D7-4E3B-A6FB-F219C1912869}"/>
              </a:ext>
            </a:extLst>
          </p:cNvPr>
          <p:cNvSpPr/>
          <p:nvPr/>
        </p:nvSpPr>
        <p:spPr>
          <a:xfrm>
            <a:off x="11681011" y="0"/>
            <a:ext cx="815787" cy="6858000"/>
          </a:xfrm>
          <a:prstGeom prst="rect">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9742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5FE84E-283A-40BA-B11B-1A689C8AA8DE}"/>
              </a:ext>
            </a:extLst>
          </p:cNvPr>
          <p:cNvSpPr/>
          <p:nvPr/>
        </p:nvSpPr>
        <p:spPr>
          <a:xfrm>
            <a:off x="11681011" y="0"/>
            <a:ext cx="815787" cy="6858000"/>
          </a:xfrm>
          <a:prstGeom prst="rect">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67A9DFB-2BD5-44D4-A42C-547E4B31D49A}"/>
              </a:ext>
            </a:extLst>
          </p:cNvPr>
          <p:cNvSpPr txBox="1"/>
          <p:nvPr/>
        </p:nvSpPr>
        <p:spPr>
          <a:xfrm>
            <a:off x="4144190" y="22972"/>
            <a:ext cx="4415348" cy="646331"/>
          </a:xfrm>
          <a:prstGeom prst="rect">
            <a:avLst/>
          </a:prstGeom>
          <a:noFill/>
        </p:spPr>
        <p:txBody>
          <a:bodyPr wrap="square" rtlCol="0">
            <a:spAutoFit/>
          </a:bodyPr>
          <a:lstStyle/>
          <a:p>
            <a:r>
              <a:rPr lang="en-US" dirty="0">
                <a:solidFill>
                  <a:srgbClr val="002060"/>
                </a:solidFill>
                <a:latin typeface="Algerian" panose="04020705040A02060702" pitchFamily="82" charset="0"/>
              </a:rPr>
              <a:t> </a:t>
            </a:r>
            <a:r>
              <a:rPr lang="en-US" sz="3600" b="1" dirty="0">
                <a:solidFill>
                  <a:srgbClr val="002060"/>
                </a:solidFill>
                <a:latin typeface="Broadway" panose="04040905080B02020502" pitchFamily="82" charset="0"/>
              </a:rPr>
              <a:t>CERTIFICATIONS</a:t>
            </a:r>
            <a:endParaRPr lang="en-US" sz="3600" dirty="0">
              <a:latin typeface="Broadway" panose="04040905080B02020502" pitchFamily="82" charset="0"/>
            </a:endParaRPr>
          </a:p>
        </p:txBody>
      </p:sp>
      <p:pic>
        <p:nvPicPr>
          <p:cNvPr id="7" name="Picture 6">
            <a:extLst>
              <a:ext uri="{FF2B5EF4-FFF2-40B4-BE49-F238E27FC236}">
                <a16:creationId xmlns:a16="http://schemas.microsoft.com/office/drawing/2014/main" id="{16963E47-57FA-4D9B-B21D-465998334E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731" y="207423"/>
            <a:ext cx="1102936" cy="554211"/>
          </a:xfrm>
          <a:prstGeom prst="rect">
            <a:avLst/>
          </a:prstGeom>
        </p:spPr>
      </p:pic>
      <p:pic>
        <p:nvPicPr>
          <p:cNvPr id="6" name="Picture 5">
            <a:extLst>
              <a:ext uri="{FF2B5EF4-FFF2-40B4-BE49-F238E27FC236}">
                <a16:creationId xmlns:a16="http://schemas.microsoft.com/office/drawing/2014/main" id="{3343DF4D-8A33-4125-8618-46A155502D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35183" y="669303"/>
            <a:ext cx="8633361" cy="6103785"/>
          </a:xfrm>
          <a:prstGeom prst="rect">
            <a:avLst/>
          </a:prstGeom>
        </p:spPr>
      </p:pic>
    </p:spTree>
    <p:extLst>
      <p:ext uri="{BB962C8B-B14F-4D97-AF65-F5344CB8AC3E}">
        <p14:creationId xmlns:p14="http://schemas.microsoft.com/office/powerpoint/2010/main" val="3305832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5FE84E-283A-40BA-B11B-1A689C8AA8DE}"/>
              </a:ext>
            </a:extLst>
          </p:cNvPr>
          <p:cNvSpPr/>
          <p:nvPr/>
        </p:nvSpPr>
        <p:spPr>
          <a:xfrm>
            <a:off x="11761693" y="0"/>
            <a:ext cx="421341" cy="6858000"/>
          </a:xfrm>
          <a:prstGeom prst="rect">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C547EEF-E61F-4AE9-896A-CEE2144ED04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48433" y="1103829"/>
            <a:ext cx="9495134" cy="534101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B77790E6-E496-4BA8-9E23-F3AAD5B6785E}"/>
              </a:ext>
            </a:extLst>
          </p:cNvPr>
          <p:cNvSpPr txBox="1"/>
          <p:nvPr/>
        </p:nvSpPr>
        <p:spPr>
          <a:xfrm>
            <a:off x="3330885" y="161365"/>
            <a:ext cx="5888529" cy="646331"/>
          </a:xfrm>
          <a:prstGeom prst="rect">
            <a:avLst/>
          </a:prstGeom>
          <a:noFill/>
        </p:spPr>
        <p:txBody>
          <a:bodyPr wrap="square" rtlCol="0">
            <a:spAutoFit/>
          </a:bodyPr>
          <a:lstStyle/>
          <a:p>
            <a:r>
              <a:rPr lang="en-US" sz="3600" dirty="0">
                <a:solidFill>
                  <a:schemeClr val="accent1">
                    <a:lumMod val="50000"/>
                  </a:schemeClr>
                </a:solidFill>
                <a:latin typeface="Broadway" panose="04040905080B02020502" pitchFamily="82" charset="0"/>
              </a:rPr>
              <a:t>QUALITY CONTROL SOP</a:t>
            </a:r>
          </a:p>
        </p:txBody>
      </p:sp>
      <p:pic>
        <p:nvPicPr>
          <p:cNvPr id="7" name="Picture 6">
            <a:extLst>
              <a:ext uri="{FF2B5EF4-FFF2-40B4-BE49-F238E27FC236}">
                <a16:creationId xmlns:a16="http://schemas.microsoft.com/office/drawing/2014/main" id="{5C8F431B-7517-483B-A019-B9EDBB406D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683" y="161365"/>
            <a:ext cx="1102936" cy="554211"/>
          </a:xfrm>
          <a:prstGeom prst="rect">
            <a:avLst/>
          </a:prstGeom>
        </p:spPr>
      </p:pic>
    </p:spTree>
    <p:extLst>
      <p:ext uri="{BB962C8B-B14F-4D97-AF65-F5344CB8AC3E}">
        <p14:creationId xmlns:p14="http://schemas.microsoft.com/office/powerpoint/2010/main" val="8890426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5FE84E-283A-40BA-B11B-1A689C8AA8DE}"/>
              </a:ext>
            </a:extLst>
          </p:cNvPr>
          <p:cNvSpPr/>
          <p:nvPr/>
        </p:nvSpPr>
        <p:spPr>
          <a:xfrm>
            <a:off x="11681011" y="0"/>
            <a:ext cx="502023" cy="6858000"/>
          </a:xfrm>
          <a:prstGeom prst="rect">
            <a:avLst/>
          </a:prstGeom>
          <a:solidFill>
            <a:srgbClr val="60A8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58E0FF6-6A87-421D-9A25-97215B2860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389" y="201752"/>
            <a:ext cx="1102936" cy="554211"/>
          </a:xfrm>
          <a:prstGeom prst="rect">
            <a:avLst/>
          </a:prstGeom>
        </p:spPr>
      </p:pic>
      <p:pic>
        <p:nvPicPr>
          <p:cNvPr id="6" name="Picture 5">
            <a:extLst>
              <a:ext uri="{FF2B5EF4-FFF2-40B4-BE49-F238E27FC236}">
                <a16:creationId xmlns:a16="http://schemas.microsoft.com/office/drawing/2014/main" id="{BC24DBC0-560E-41A0-97B1-F0AE4CAA2B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98912" y="755963"/>
            <a:ext cx="7536391" cy="5652293"/>
          </a:xfrm>
          <a:prstGeom prst="rect">
            <a:avLst/>
          </a:prstGeom>
        </p:spPr>
      </p:pic>
    </p:spTree>
    <p:extLst>
      <p:ext uri="{BB962C8B-B14F-4D97-AF65-F5344CB8AC3E}">
        <p14:creationId xmlns:p14="http://schemas.microsoft.com/office/powerpoint/2010/main" val="16467176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4017</TotalTime>
  <Words>627</Words>
  <Application>Microsoft Office PowerPoint</Application>
  <PresentationFormat>Widescreen</PresentationFormat>
  <Paragraphs>145</Paragraphs>
  <Slides>15</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Algerian</vt:lpstr>
      <vt:lpstr>Arial</vt:lpstr>
      <vt:lpstr>Broadway</vt:lpstr>
      <vt:lpstr>Calibri</vt:lpstr>
      <vt:lpstr>Calibri Light</vt:lpstr>
      <vt:lpstr>Franklin Gothic Book</vt:lpstr>
      <vt:lpstr>Franklin Gothic Demi</vt:lpstr>
      <vt:lpstr>Impact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Shanzida</dc:creator>
  <cp:lastModifiedBy>Shanzida</cp:lastModifiedBy>
  <cp:revision>210</cp:revision>
  <dcterms:created xsi:type="dcterms:W3CDTF">2024-10-23T03:17:44Z</dcterms:created>
  <dcterms:modified xsi:type="dcterms:W3CDTF">2025-07-17T09:06:19Z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652481</vt:lpwstr>
  </property>
  <property fmtid="{D5CDD505-2E9C-101B-9397-08002B2CF9AE}" name="NXPowerLiteSettings" pid="3">
    <vt:lpwstr>F7000400038000</vt:lpwstr>
  </property>
  <property fmtid="{D5CDD505-2E9C-101B-9397-08002B2CF9AE}" name="NXPowerLiteVersion" pid="4">
    <vt:lpwstr>S10.3.1</vt:lpwstr>
  </property>
</Properties>
</file>